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40"/>
  </p:notesMasterIdLst>
  <p:sldIdLst>
    <p:sldId id="478" r:id="rId6"/>
    <p:sldId id="461" r:id="rId7"/>
    <p:sldId id="463" r:id="rId8"/>
    <p:sldId id="464" r:id="rId9"/>
    <p:sldId id="462" r:id="rId10"/>
    <p:sldId id="465" r:id="rId11"/>
    <p:sldId id="466" r:id="rId12"/>
    <p:sldId id="467" r:id="rId13"/>
    <p:sldId id="468" r:id="rId14"/>
    <p:sldId id="470" r:id="rId15"/>
    <p:sldId id="469" r:id="rId16"/>
    <p:sldId id="472" r:id="rId17"/>
    <p:sldId id="471" r:id="rId18"/>
    <p:sldId id="474" r:id="rId19"/>
    <p:sldId id="473" r:id="rId20"/>
    <p:sldId id="475" r:id="rId21"/>
    <p:sldId id="431" r:id="rId22"/>
    <p:sldId id="456" r:id="rId23"/>
    <p:sldId id="440" r:id="rId24"/>
    <p:sldId id="441" r:id="rId25"/>
    <p:sldId id="442" r:id="rId26"/>
    <p:sldId id="443" r:id="rId27"/>
    <p:sldId id="457" r:id="rId28"/>
    <p:sldId id="445" r:id="rId29"/>
    <p:sldId id="447" r:id="rId30"/>
    <p:sldId id="450" r:id="rId31"/>
    <p:sldId id="448" r:id="rId32"/>
    <p:sldId id="449" r:id="rId33"/>
    <p:sldId id="460" r:id="rId34"/>
    <p:sldId id="451" r:id="rId35"/>
    <p:sldId id="458" r:id="rId36"/>
    <p:sldId id="453" r:id="rId37"/>
    <p:sldId id="454" r:id="rId38"/>
    <p:sldId id="45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CB7"/>
    <a:srgbClr val="C14649"/>
    <a:srgbClr val="36D8F8"/>
    <a:srgbClr val="2CF444"/>
    <a:srgbClr val="FFFFFF"/>
    <a:srgbClr val="00FF00"/>
    <a:srgbClr val="DE607B"/>
    <a:srgbClr val="7F517E"/>
    <a:srgbClr val="001236"/>
    <a:srgbClr val="001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54522-57FA-407A-9A6C-74CFDB935DAE}" v="121" dt="2024-10-09T15:39:06.5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3BCCCB-BEBB-47AB-AE35-DBC7E62D23C4}"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n-US"/>
        </a:p>
      </dgm:t>
    </dgm:pt>
    <dgm:pt modelId="{2AFD7061-D590-4BFA-8D1D-59CF385DC9C1}">
      <dgm:prSet phldrT="[Text]" custT="1"/>
      <dgm:spPr>
        <a:solidFill>
          <a:srgbClr val="395CB7"/>
        </a:solidFill>
        <a:ln>
          <a:noFill/>
        </a:ln>
      </dgm:spPr>
      <dgm:t>
        <a:bodyPr/>
        <a:lstStyle/>
        <a:p>
          <a:pPr marL="57150" indent="-57150" algn="ctr" rtl="0">
            <a:tabLst/>
          </a:pPr>
          <a:r>
            <a:rPr lang="en-US" sz="2400"/>
            <a:t> </a:t>
          </a:r>
          <a:r>
            <a:rPr lang="en-US" sz="2000" b="1">
              <a:latin typeface="Calibri"/>
            </a:rPr>
            <a:t>Loan Entrance Counseling </a:t>
          </a:r>
          <a:endParaRPr lang="en-US" sz="2000" b="1" i="0"/>
        </a:p>
        <a:p>
          <a:pPr marL="57150" indent="-57150" algn="ctr">
            <a:tabLst/>
          </a:pPr>
          <a:r>
            <a:rPr lang="en-US" sz="2000" i="0">
              <a:latin typeface="Calibri"/>
            </a:rPr>
            <a:t>studentaid</a:t>
          </a:r>
          <a:r>
            <a:rPr lang="en-US" sz="2000" i="0"/>
            <a:t>.gov</a:t>
          </a:r>
          <a:r>
            <a:rPr lang="en-US" sz="2000">
              <a:latin typeface="Calibri"/>
            </a:rPr>
            <a:t> </a:t>
          </a:r>
          <a:endParaRPr lang="en-US" sz="2000"/>
        </a:p>
      </dgm:t>
    </dgm:pt>
    <dgm:pt modelId="{B5370856-DF9B-4C27-881C-9FB436EC9839}" type="parTrans" cxnId="{AE944F26-123C-4C77-864F-3FCBAD17DC47}">
      <dgm:prSet/>
      <dgm:spPr/>
      <dgm:t>
        <a:bodyPr/>
        <a:lstStyle/>
        <a:p>
          <a:endParaRPr lang="en-US"/>
        </a:p>
      </dgm:t>
    </dgm:pt>
    <dgm:pt modelId="{DB5BBFEF-BEBE-4AC0-B24D-6DEFE449F8AF}" type="sibTrans" cxnId="{AE944F26-123C-4C77-864F-3FCBAD17DC47}">
      <dgm:prSet/>
      <dgm:spPr/>
      <dgm:t>
        <a:bodyPr/>
        <a:lstStyle/>
        <a:p>
          <a:endParaRPr lang="en-US"/>
        </a:p>
      </dgm:t>
    </dgm:pt>
    <dgm:pt modelId="{236F5A2B-928F-4432-85CF-6C1402B17F5E}">
      <dgm:prSet custT="1"/>
      <dgm:spPr>
        <a:solidFill>
          <a:srgbClr val="395CB7"/>
        </a:solidFill>
        <a:ln>
          <a:noFill/>
        </a:ln>
      </dgm:spPr>
      <dgm:t>
        <a:bodyPr/>
        <a:lstStyle/>
        <a:p>
          <a:endParaRPr lang="en-US" sz="2400" i="0"/>
        </a:p>
        <a:p>
          <a:r>
            <a:rPr lang="en-US" sz="2000" b="1" i="0"/>
            <a:t>Accept </a:t>
          </a:r>
          <a:r>
            <a:rPr lang="en-US" sz="2000" b="1" i="0">
              <a:latin typeface="Calibri"/>
            </a:rPr>
            <a:t>Loan</a:t>
          </a:r>
          <a:r>
            <a:rPr lang="en-US" sz="2000" b="1" i="0"/>
            <a:t> </a:t>
          </a:r>
          <a:r>
            <a:rPr lang="en-US" sz="2000" b="1" i="0">
              <a:latin typeface="Calibri"/>
            </a:rPr>
            <a:t>Offer</a:t>
          </a:r>
          <a:endParaRPr lang="en-US" sz="2000" b="1" i="0"/>
        </a:p>
        <a:p>
          <a:r>
            <a:rPr lang="en-US" sz="2000" i="0"/>
            <a:t>Student Administration System</a:t>
          </a:r>
        </a:p>
        <a:p>
          <a:endParaRPr lang="en-US" sz="2400" i="0"/>
        </a:p>
      </dgm:t>
    </dgm:pt>
    <dgm:pt modelId="{4CA85AF9-5701-4617-A1DE-30A6C848B577}" type="parTrans" cxnId="{5BD06DE0-3EF0-4D58-AF4A-9B8A2F4EFE8A}">
      <dgm:prSet/>
      <dgm:spPr/>
      <dgm:t>
        <a:bodyPr/>
        <a:lstStyle/>
        <a:p>
          <a:endParaRPr lang="en-US"/>
        </a:p>
      </dgm:t>
    </dgm:pt>
    <dgm:pt modelId="{AC6E898A-E952-4263-95BD-8DD931064415}" type="sibTrans" cxnId="{5BD06DE0-3EF0-4D58-AF4A-9B8A2F4EFE8A}">
      <dgm:prSet/>
      <dgm:spPr/>
      <dgm:t>
        <a:bodyPr/>
        <a:lstStyle/>
        <a:p>
          <a:endParaRPr lang="en-US"/>
        </a:p>
      </dgm:t>
    </dgm:pt>
    <dgm:pt modelId="{06F0075D-FDCD-4D27-97C1-24DD07A802CE}">
      <dgm:prSet phldrT="[Text]" custT="1"/>
      <dgm:spPr>
        <a:solidFill>
          <a:srgbClr val="395CB7"/>
        </a:solidFill>
        <a:ln>
          <a:noFill/>
        </a:ln>
      </dgm:spPr>
      <dgm:t>
        <a:bodyPr/>
        <a:lstStyle/>
        <a:p>
          <a:pPr rtl="0">
            <a:tabLst/>
          </a:pPr>
          <a:r>
            <a:rPr lang="en-US" sz="2000" b="1"/>
            <a:t>Master Promissory Note</a:t>
          </a:r>
          <a:r>
            <a:rPr lang="en-US" sz="2000" b="1">
              <a:latin typeface="Calibri"/>
            </a:rPr>
            <a:t> </a:t>
          </a:r>
          <a:endParaRPr lang="en-US" sz="2000" b="1" i="0"/>
        </a:p>
        <a:p>
          <a:pPr rtl="0">
            <a:tabLst/>
          </a:pPr>
          <a:r>
            <a:rPr lang="en-US" sz="2000" i="0">
              <a:latin typeface="Calibri"/>
            </a:rPr>
            <a:t>studentaid</a:t>
          </a:r>
          <a:r>
            <a:rPr lang="en-US" sz="2000" i="0"/>
            <a:t>.gov</a:t>
          </a:r>
          <a:endParaRPr lang="en-US" sz="2000"/>
        </a:p>
      </dgm:t>
    </dgm:pt>
    <dgm:pt modelId="{DC0A4E84-E9C3-4AF0-BE97-678D10D7C18D}" type="parTrans" cxnId="{F16FAC13-CFCE-4156-8792-59E636FFE874}">
      <dgm:prSet/>
      <dgm:spPr/>
      <dgm:t>
        <a:bodyPr/>
        <a:lstStyle/>
        <a:p>
          <a:endParaRPr lang="en-US"/>
        </a:p>
      </dgm:t>
    </dgm:pt>
    <dgm:pt modelId="{7ED6C98E-9CF3-4F3C-B1BE-59D8A01E89B7}" type="sibTrans" cxnId="{F16FAC13-CFCE-4156-8792-59E636FFE874}">
      <dgm:prSet/>
      <dgm:spPr/>
      <dgm:t>
        <a:bodyPr/>
        <a:lstStyle/>
        <a:p>
          <a:endParaRPr lang="en-US"/>
        </a:p>
      </dgm:t>
    </dgm:pt>
    <dgm:pt modelId="{572C623C-1C87-47AE-A149-D5B0FCA1511E}" type="pres">
      <dgm:prSet presAssocID="{C03BCCCB-BEBB-47AB-AE35-DBC7E62D23C4}" presName="diagram" presStyleCnt="0">
        <dgm:presLayoutVars>
          <dgm:dir/>
          <dgm:resizeHandles val="exact"/>
        </dgm:presLayoutVars>
      </dgm:prSet>
      <dgm:spPr/>
    </dgm:pt>
    <dgm:pt modelId="{FDAC1812-B86B-4788-848C-B4C98046BB66}" type="pres">
      <dgm:prSet presAssocID="{2AFD7061-D590-4BFA-8D1D-59CF385DC9C1}" presName="node" presStyleLbl="node1" presStyleIdx="0" presStyleCnt="3" custScaleX="90088" custLinFactY="11813" custLinFactNeighborX="4884" custLinFactNeighborY="100000">
        <dgm:presLayoutVars>
          <dgm:bulletEnabled val="1"/>
        </dgm:presLayoutVars>
      </dgm:prSet>
      <dgm:spPr/>
    </dgm:pt>
    <dgm:pt modelId="{5AC19C6B-C6F0-4C18-BF9D-24BF7E675011}" type="pres">
      <dgm:prSet presAssocID="{DB5BBFEF-BEBE-4AC0-B24D-6DEFE449F8AF}" presName="sibTrans" presStyleCnt="0"/>
      <dgm:spPr/>
    </dgm:pt>
    <dgm:pt modelId="{911C23BC-C05C-44DA-A91C-A456FE980F00}" type="pres">
      <dgm:prSet presAssocID="{236F5A2B-928F-4432-85CF-6C1402B17F5E}" presName="node" presStyleLbl="node1" presStyleIdx="1" presStyleCnt="3" custScaleX="90664" custScaleY="88419" custLinFactNeighborX="-48349" custLinFactNeighborY="8730">
        <dgm:presLayoutVars>
          <dgm:bulletEnabled val="1"/>
        </dgm:presLayoutVars>
      </dgm:prSet>
      <dgm:spPr/>
    </dgm:pt>
    <dgm:pt modelId="{C148C44E-3774-43EF-BA1B-026D05E11967}" type="pres">
      <dgm:prSet presAssocID="{AC6E898A-E952-4263-95BD-8DD931064415}" presName="sibTrans" presStyleCnt="0"/>
      <dgm:spPr/>
    </dgm:pt>
    <dgm:pt modelId="{8DA79A05-1566-4C47-9097-C84A6E035443}" type="pres">
      <dgm:prSet presAssocID="{06F0075D-FDCD-4D27-97C1-24DD07A802CE}" presName="node" presStyleLbl="node1" presStyleIdx="2" presStyleCnt="3" custScaleX="90088" custLinFactNeighborX="49982" custLinFactNeighborY="-4778">
        <dgm:presLayoutVars>
          <dgm:bulletEnabled val="1"/>
        </dgm:presLayoutVars>
      </dgm:prSet>
      <dgm:spPr/>
    </dgm:pt>
  </dgm:ptLst>
  <dgm:cxnLst>
    <dgm:cxn modelId="{F16FAC13-CFCE-4156-8792-59E636FFE874}" srcId="{C03BCCCB-BEBB-47AB-AE35-DBC7E62D23C4}" destId="{06F0075D-FDCD-4D27-97C1-24DD07A802CE}" srcOrd="2" destOrd="0" parTransId="{DC0A4E84-E9C3-4AF0-BE97-678D10D7C18D}" sibTransId="{7ED6C98E-9CF3-4F3C-B1BE-59D8A01E89B7}"/>
    <dgm:cxn modelId="{D95A3C1C-7C82-479E-B918-E2E62F2BAF73}" type="presOf" srcId="{C03BCCCB-BEBB-47AB-AE35-DBC7E62D23C4}" destId="{572C623C-1C87-47AE-A149-D5B0FCA1511E}" srcOrd="0" destOrd="0" presId="urn:microsoft.com/office/officeart/2005/8/layout/default"/>
    <dgm:cxn modelId="{AE944F26-123C-4C77-864F-3FCBAD17DC47}" srcId="{C03BCCCB-BEBB-47AB-AE35-DBC7E62D23C4}" destId="{2AFD7061-D590-4BFA-8D1D-59CF385DC9C1}" srcOrd="0" destOrd="0" parTransId="{B5370856-DF9B-4C27-881C-9FB436EC9839}" sibTransId="{DB5BBFEF-BEBE-4AC0-B24D-6DEFE449F8AF}"/>
    <dgm:cxn modelId="{7B1ED147-3494-4A0E-888F-8B29B4B77831}" type="presOf" srcId="{236F5A2B-928F-4432-85CF-6C1402B17F5E}" destId="{911C23BC-C05C-44DA-A91C-A456FE980F00}" srcOrd="0" destOrd="0" presId="urn:microsoft.com/office/officeart/2005/8/layout/default"/>
    <dgm:cxn modelId="{14268CDA-C8B3-4701-AA1B-77B4A921ACD1}" type="presOf" srcId="{2AFD7061-D590-4BFA-8D1D-59CF385DC9C1}" destId="{FDAC1812-B86B-4788-848C-B4C98046BB66}" srcOrd="0" destOrd="0" presId="urn:microsoft.com/office/officeart/2005/8/layout/default"/>
    <dgm:cxn modelId="{5BD06DE0-3EF0-4D58-AF4A-9B8A2F4EFE8A}" srcId="{C03BCCCB-BEBB-47AB-AE35-DBC7E62D23C4}" destId="{236F5A2B-928F-4432-85CF-6C1402B17F5E}" srcOrd="1" destOrd="0" parTransId="{4CA85AF9-5701-4617-A1DE-30A6C848B577}" sibTransId="{AC6E898A-E952-4263-95BD-8DD931064415}"/>
    <dgm:cxn modelId="{3F63AFE0-F953-4688-8CA8-B55B66C5A83D}" type="presOf" srcId="{06F0075D-FDCD-4D27-97C1-24DD07A802CE}" destId="{8DA79A05-1566-4C47-9097-C84A6E035443}" srcOrd="0" destOrd="0" presId="urn:microsoft.com/office/officeart/2005/8/layout/default"/>
    <dgm:cxn modelId="{E1A6F9DF-7A1C-405A-A545-F3094C398B36}" type="presParOf" srcId="{572C623C-1C87-47AE-A149-D5B0FCA1511E}" destId="{FDAC1812-B86B-4788-848C-B4C98046BB66}" srcOrd="0" destOrd="0" presId="urn:microsoft.com/office/officeart/2005/8/layout/default"/>
    <dgm:cxn modelId="{40D0C0EA-8672-40F5-AA2C-3CC862B5C034}" type="presParOf" srcId="{572C623C-1C87-47AE-A149-D5B0FCA1511E}" destId="{5AC19C6B-C6F0-4C18-BF9D-24BF7E675011}" srcOrd="1" destOrd="0" presId="urn:microsoft.com/office/officeart/2005/8/layout/default"/>
    <dgm:cxn modelId="{9C64AB43-DBE4-4A7A-8C62-0C32FA633A13}" type="presParOf" srcId="{572C623C-1C87-47AE-A149-D5B0FCA1511E}" destId="{911C23BC-C05C-44DA-A91C-A456FE980F00}" srcOrd="2" destOrd="0" presId="urn:microsoft.com/office/officeart/2005/8/layout/default"/>
    <dgm:cxn modelId="{14094798-80CD-4B40-A932-881C2031E69C}" type="presParOf" srcId="{572C623C-1C87-47AE-A149-D5B0FCA1511E}" destId="{C148C44E-3774-43EF-BA1B-026D05E11967}" srcOrd="3" destOrd="0" presId="urn:microsoft.com/office/officeart/2005/8/layout/default"/>
    <dgm:cxn modelId="{720C526A-1C97-40B0-ACB1-2285E2FA899D}" type="presParOf" srcId="{572C623C-1C87-47AE-A149-D5B0FCA1511E}" destId="{8DA79A05-1566-4C47-9097-C84A6E035443}" srcOrd="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C626DA-68FD-4D66-949E-30D3282B6067}"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US"/>
        </a:p>
      </dgm:t>
    </dgm:pt>
    <dgm:pt modelId="{1D4C2408-D07B-45D0-A55A-8B709A43D61E}">
      <dgm:prSet phldrT="[Text]"/>
      <dgm:spPr>
        <a:solidFill>
          <a:srgbClr val="395CB7"/>
        </a:solidFill>
      </dgm:spPr>
      <dgm:t>
        <a:bodyPr/>
        <a:lstStyle/>
        <a:p>
          <a:r>
            <a:rPr lang="en-US" u="none">
              <a:solidFill>
                <a:schemeClr val="bg1"/>
              </a:solidFill>
            </a:rPr>
            <a:t>A </a:t>
          </a:r>
          <a:r>
            <a:rPr lang="en-US" u="sng">
              <a:solidFill>
                <a:schemeClr val="bg1"/>
              </a:solidFill>
            </a:rPr>
            <a:t>parent</a:t>
          </a:r>
          <a:r>
            <a:rPr lang="en-US">
              <a:solidFill>
                <a:schemeClr val="bg1"/>
              </a:solidFill>
            </a:rPr>
            <a:t> completes an online application and, if approved, a Master Promissory Note on </a:t>
          </a:r>
          <a:r>
            <a:rPr lang="en-US" b="1">
              <a:solidFill>
                <a:schemeClr val="bg1"/>
              </a:solidFill>
            </a:rPr>
            <a:t>studentaid.gov</a:t>
          </a:r>
        </a:p>
      </dgm:t>
    </dgm:pt>
    <dgm:pt modelId="{A302E68F-28E6-4186-939F-421C484D0219}" type="parTrans" cxnId="{85118B58-BC60-4873-AE41-9E27CE3169E9}">
      <dgm:prSet/>
      <dgm:spPr/>
      <dgm:t>
        <a:bodyPr/>
        <a:lstStyle/>
        <a:p>
          <a:endParaRPr lang="en-US"/>
        </a:p>
      </dgm:t>
    </dgm:pt>
    <dgm:pt modelId="{3D0C485B-4691-4B4D-BD21-D330BE05F0A7}" type="sibTrans" cxnId="{85118B58-BC60-4873-AE41-9E27CE3169E9}">
      <dgm:prSet/>
      <dgm:spPr>
        <a:solidFill>
          <a:srgbClr val="7F517E"/>
        </a:solidFill>
      </dgm:spPr>
      <dgm:t>
        <a:bodyPr/>
        <a:lstStyle/>
        <a:p>
          <a:endParaRPr lang="en-US">
            <a:solidFill>
              <a:srgbClr val="C14649"/>
            </a:solidFill>
          </a:endParaRPr>
        </a:p>
      </dgm:t>
    </dgm:pt>
    <dgm:pt modelId="{913D22B9-22E8-4987-9EB8-8610A0C1A9A7}">
      <dgm:prSet phldrT="[Text]"/>
      <dgm:spPr>
        <a:solidFill>
          <a:srgbClr val="395CB7"/>
        </a:solidFill>
      </dgm:spPr>
      <dgm:t>
        <a:bodyPr/>
        <a:lstStyle/>
        <a:p>
          <a:r>
            <a:rPr lang="en-US">
              <a:solidFill>
                <a:schemeClr val="bg1"/>
              </a:solidFill>
            </a:rPr>
            <a:t>A </a:t>
          </a:r>
          <a:r>
            <a:rPr lang="en-US" u="sng">
              <a:solidFill>
                <a:schemeClr val="bg1"/>
              </a:solidFill>
            </a:rPr>
            <a:t>parent</a:t>
          </a:r>
          <a:r>
            <a:rPr lang="en-US">
              <a:solidFill>
                <a:schemeClr val="bg1"/>
              </a:solidFill>
            </a:rPr>
            <a:t> can apply for</a:t>
          </a:r>
          <a:r>
            <a:rPr lang="en-US" b="1">
              <a:solidFill>
                <a:schemeClr val="bg1"/>
              </a:solidFill>
            </a:rPr>
            <a:t> each semester:</a:t>
          </a:r>
          <a:r>
            <a:rPr lang="en-US">
              <a:solidFill>
                <a:schemeClr val="bg1"/>
              </a:solidFill>
            </a:rPr>
            <a:t> spring, summer, and fall (if the student remains dependent)</a:t>
          </a:r>
        </a:p>
      </dgm:t>
    </dgm:pt>
    <dgm:pt modelId="{0EABD8EB-E5F6-4884-ADA0-736F1D7710A7}" type="parTrans" cxnId="{295587A2-C616-4895-95E9-08F4C2263699}">
      <dgm:prSet/>
      <dgm:spPr/>
      <dgm:t>
        <a:bodyPr/>
        <a:lstStyle/>
        <a:p>
          <a:endParaRPr lang="en-US"/>
        </a:p>
      </dgm:t>
    </dgm:pt>
    <dgm:pt modelId="{3FAF00B1-FA0D-48B7-88BA-075A39AD8064}" type="sibTrans" cxnId="{295587A2-C616-4895-95E9-08F4C2263699}">
      <dgm:prSet/>
      <dgm:spPr/>
      <dgm:t>
        <a:bodyPr/>
        <a:lstStyle/>
        <a:p>
          <a:endParaRPr lang="en-US"/>
        </a:p>
      </dgm:t>
    </dgm:pt>
    <dgm:pt modelId="{058B4B56-EB32-4B50-872F-36B10840995E}">
      <dgm:prSet/>
      <dgm:spPr>
        <a:solidFill>
          <a:srgbClr val="395CB7"/>
        </a:solidFill>
      </dgm:spPr>
      <dgm:t>
        <a:bodyPr/>
        <a:lstStyle/>
        <a:p>
          <a:r>
            <a:rPr lang="en-US">
              <a:solidFill>
                <a:schemeClr val="bg1"/>
              </a:solidFill>
            </a:rPr>
            <a:t>Credit check will be performed by the US Department of Education</a:t>
          </a:r>
        </a:p>
      </dgm:t>
    </dgm:pt>
    <dgm:pt modelId="{73B1C860-A0AB-4959-B165-101C21AE40C4}" type="parTrans" cxnId="{B26D51D6-7430-4F64-96A8-610AAEFC5804}">
      <dgm:prSet/>
      <dgm:spPr/>
      <dgm:t>
        <a:bodyPr/>
        <a:lstStyle/>
        <a:p>
          <a:endParaRPr lang="en-US"/>
        </a:p>
      </dgm:t>
    </dgm:pt>
    <dgm:pt modelId="{1A1CE4AB-F776-43EE-8120-555D117C4173}" type="sibTrans" cxnId="{B26D51D6-7430-4F64-96A8-610AAEFC5804}">
      <dgm:prSet/>
      <dgm:spPr/>
      <dgm:t>
        <a:bodyPr/>
        <a:lstStyle/>
        <a:p>
          <a:endParaRPr lang="en-US"/>
        </a:p>
      </dgm:t>
    </dgm:pt>
    <dgm:pt modelId="{F7DAA960-1245-4110-B692-64AF465B7573}" type="pres">
      <dgm:prSet presAssocID="{74C626DA-68FD-4D66-949E-30D3282B6067}" presName="Name0" presStyleCnt="0">
        <dgm:presLayoutVars>
          <dgm:chMax val="7"/>
          <dgm:chPref val="7"/>
          <dgm:dir/>
        </dgm:presLayoutVars>
      </dgm:prSet>
      <dgm:spPr/>
    </dgm:pt>
    <dgm:pt modelId="{3921C4D5-33A1-4FA2-8838-7F7DEA27381A}" type="pres">
      <dgm:prSet presAssocID="{74C626DA-68FD-4D66-949E-30D3282B6067}" presName="Name1" presStyleCnt="0"/>
      <dgm:spPr/>
    </dgm:pt>
    <dgm:pt modelId="{C850681A-5348-4271-A9F6-1198876A26CA}" type="pres">
      <dgm:prSet presAssocID="{74C626DA-68FD-4D66-949E-30D3282B6067}" presName="cycle" presStyleCnt="0"/>
      <dgm:spPr/>
    </dgm:pt>
    <dgm:pt modelId="{E97B6D1A-319A-42D1-A044-78A66B019A0C}" type="pres">
      <dgm:prSet presAssocID="{74C626DA-68FD-4D66-949E-30D3282B6067}" presName="srcNode" presStyleLbl="node1" presStyleIdx="0" presStyleCnt="3"/>
      <dgm:spPr/>
    </dgm:pt>
    <dgm:pt modelId="{6E9556F9-8F59-49D2-952A-BE7B04539A52}" type="pres">
      <dgm:prSet presAssocID="{74C626DA-68FD-4D66-949E-30D3282B6067}" presName="conn" presStyleLbl="parChTrans1D2" presStyleIdx="0" presStyleCnt="1"/>
      <dgm:spPr/>
    </dgm:pt>
    <dgm:pt modelId="{73030676-5F56-4089-93D7-7C8C41955352}" type="pres">
      <dgm:prSet presAssocID="{74C626DA-68FD-4D66-949E-30D3282B6067}" presName="extraNode" presStyleLbl="node1" presStyleIdx="0" presStyleCnt="3"/>
      <dgm:spPr/>
    </dgm:pt>
    <dgm:pt modelId="{0C48C3FE-3B91-4E51-A2B1-3E902C8A9107}" type="pres">
      <dgm:prSet presAssocID="{74C626DA-68FD-4D66-949E-30D3282B6067}" presName="dstNode" presStyleLbl="node1" presStyleIdx="0" presStyleCnt="3"/>
      <dgm:spPr/>
    </dgm:pt>
    <dgm:pt modelId="{F2164A97-3310-47C8-992D-3DC83EB7EFE6}" type="pres">
      <dgm:prSet presAssocID="{1D4C2408-D07B-45D0-A55A-8B709A43D61E}" presName="text_1" presStyleLbl="node1" presStyleIdx="0" presStyleCnt="3" custAng="0" custLinFactNeighborX="-292" custLinFactNeighborY="-3642">
        <dgm:presLayoutVars>
          <dgm:bulletEnabled val="1"/>
        </dgm:presLayoutVars>
      </dgm:prSet>
      <dgm:spPr/>
    </dgm:pt>
    <dgm:pt modelId="{22D597C0-F604-45DB-9462-EBAE6360E0E8}" type="pres">
      <dgm:prSet presAssocID="{1D4C2408-D07B-45D0-A55A-8B709A43D61E}" presName="accent_1" presStyleCnt="0"/>
      <dgm:spPr/>
    </dgm:pt>
    <dgm:pt modelId="{556E0835-A180-4DA1-A020-F39EC0E5B897}" type="pres">
      <dgm:prSet presAssocID="{1D4C2408-D07B-45D0-A55A-8B709A43D61E}" presName="accentRepeatNode" presStyleLbl="solidFgAcc1" presStyleIdx="0" presStyleCnt="3"/>
      <dgm:spPr>
        <a:blipFill rotWithShape="0">
          <a:blip xmlns:r="http://schemas.openxmlformats.org/officeDocument/2006/relationships" r:embed="rId1"/>
          <a:stretch>
            <a:fillRect/>
          </a:stretch>
        </a:blipFill>
      </dgm:spPr>
    </dgm:pt>
    <dgm:pt modelId="{9B660111-0DED-43E3-BAF8-8CECAAC96CA6}" type="pres">
      <dgm:prSet presAssocID="{913D22B9-22E8-4987-9EB8-8610A0C1A9A7}" presName="text_2" presStyleLbl="node1" presStyleIdx="1" presStyleCnt="3">
        <dgm:presLayoutVars>
          <dgm:bulletEnabled val="1"/>
        </dgm:presLayoutVars>
      </dgm:prSet>
      <dgm:spPr/>
    </dgm:pt>
    <dgm:pt modelId="{0EA9EAC4-C4BC-48DD-8B56-3E74595F7132}" type="pres">
      <dgm:prSet presAssocID="{913D22B9-22E8-4987-9EB8-8610A0C1A9A7}" presName="accent_2" presStyleCnt="0"/>
      <dgm:spPr/>
    </dgm:pt>
    <dgm:pt modelId="{EF09B0DD-131F-4F7B-97AD-2EA8EB0667AC}" type="pres">
      <dgm:prSet presAssocID="{913D22B9-22E8-4987-9EB8-8610A0C1A9A7}" presName="accentRepeatNode" presStyleLbl="solidFgAcc1" presStyleIdx="1" presStyleCnt="3"/>
      <dgm:spPr>
        <a:blipFill rotWithShape="0">
          <a:blip xmlns:r="http://schemas.openxmlformats.org/officeDocument/2006/relationships" r:embed="rId2"/>
          <a:stretch>
            <a:fillRect/>
          </a:stretch>
        </a:blipFill>
      </dgm:spPr>
    </dgm:pt>
    <dgm:pt modelId="{2590C739-CA7A-455A-A4E8-DC30A0009B84}" type="pres">
      <dgm:prSet presAssocID="{058B4B56-EB32-4B50-872F-36B10840995E}" presName="text_3" presStyleLbl="node1" presStyleIdx="2" presStyleCnt="3">
        <dgm:presLayoutVars>
          <dgm:bulletEnabled val="1"/>
        </dgm:presLayoutVars>
      </dgm:prSet>
      <dgm:spPr/>
    </dgm:pt>
    <dgm:pt modelId="{FD2258AE-4F1B-4A07-A888-FDC80154CDAC}" type="pres">
      <dgm:prSet presAssocID="{058B4B56-EB32-4B50-872F-36B10840995E}" presName="accent_3" presStyleCnt="0"/>
      <dgm:spPr/>
    </dgm:pt>
    <dgm:pt modelId="{1EEC8653-A862-4A57-8450-1ED8E4695FBA}" type="pres">
      <dgm:prSet presAssocID="{058B4B56-EB32-4B50-872F-36B10840995E}" presName="accentRepeatNode" presStyleLbl="solidFgAcc1" presStyleIdx="2" presStyleCnt="3"/>
      <dgm:spPr>
        <a:blipFill rotWithShape="0">
          <a:blip xmlns:r="http://schemas.openxmlformats.org/officeDocument/2006/relationships" r:embed="rId3"/>
          <a:stretch>
            <a:fillRect/>
          </a:stretch>
        </a:blipFill>
      </dgm:spPr>
    </dgm:pt>
  </dgm:ptLst>
  <dgm:cxnLst>
    <dgm:cxn modelId="{E4853715-FBA7-47D0-B237-81C8FA6F177D}" type="presOf" srcId="{74C626DA-68FD-4D66-949E-30D3282B6067}" destId="{F7DAA960-1245-4110-B692-64AF465B7573}" srcOrd="0" destOrd="0" presId="urn:microsoft.com/office/officeart/2008/layout/VerticalCurvedList"/>
    <dgm:cxn modelId="{CC71FE48-2049-477E-A115-94965331E6FB}" type="presOf" srcId="{3D0C485B-4691-4B4D-BD21-D330BE05F0A7}" destId="{6E9556F9-8F59-49D2-952A-BE7B04539A52}" srcOrd="0" destOrd="0" presId="urn:microsoft.com/office/officeart/2008/layout/VerticalCurvedList"/>
    <dgm:cxn modelId="{85118B58-BC60-4873-AE41-9E27CE3169E9}" srcId="{74C626DA-68FD-4D66-949E-30D3282B6067}" destId="{1D4C2408-D07B-45D0-A55A-8B709A43D61E}" srcOrd="0" destOrd="0" parTransId="{A302E68F-28E6-4186-939F-421C484D0219}" sibTransId="{3D0C485B-4691-4B4D-BD21-D330BE05F0A7}"/>
    <dgm:cxn modelId="{89F84981-198D-4D0A-9DA3-214B4D327125}" type="presOf" srcId="{058B4B56-EB32-4B50-872F-36B10840995E}" destId="{2590C739-CA7A-455A-A4E8-DC30A0009B84}" srcOrd="0" destOrd="0" presId="urn:microsoft.com/office/officeart/2008/layout/VerticalCurvedList"/>
    <dgm:cxn modelId="{295587A2-C616-4895-95E9-08F4C2263699}" srcId="{74C626DA-68FD-4D66-949E-30D3282B6067}" destId="{913D22B9-22E8-4987-9EB8-8610A0C1A9A7}" srcOrd="1" destOrd="0" parTransId="{0EABD8EB-E5F6-4884-ADA0-736F1D7710A7}" sibTransId="{3FAF00B1-FA0D-48B7-88BA-075A39AD8064}"/>
    <dgm:cxn modelId="{4EFEE1CF-1A4B-4186-8028-AA90059E36C7}" type="presOf" srcId="{1D4C2408-D07B-45D0-A55A-8B709A43D61E}" destId="{F2164A97-3310-47C8-992D-3DC83EB7EFE6}" srcOrd="0" destOrd="0" presId="urn:microsoft.com/office/officeart/2008/layout/VerticalCurvedList"/>
    <dgm:cxn modelId="{B26D51D6-7430-4F64-96A8-610AAEFC5804}" srcId="{74C626DA-68FD-4D66-949E-30D3282B6067}" destId="{058B4B56-EB32-4B50-872F-36B10840995E}" srcOrd="2" destOrd="0" parTransId="{73B1C860-A0AB-4959-B165-101C21AE40C4}" sibTransId="{1A1CE4AB-F776-43EE-8120-555D117C4173}"/>
    <dgm:cxn modelId="{CA7D7BDB-2F4E-4D3B-9139-675B7CC058D9}" type="presOf" srcId="{913D22B9-22E8-4987-9EB8-8610A0C1A9A7}" destId="{9B660111-0DED-43E3-BAF8-8CECAAC96CA6}" srcOrd="0" destOrd="0" presId="urn:microsoft.com/office/officeart/2008/layout/VerticalCurvedList"/>
    <dgm:cxn modelId="{814B6E87-C06A-4389-BF1E-30B0A589E6C0}" type="presParOf" srcId="{F7DAA960-1245-4110-B692-64AF465B7573}" destId="{3921C4D5-33A1-4FA2-8838-7F7DEA27381A}" srcOrd="0" destOrd="0" presId="urn:microsoft.com/office/officeart/2008/layout/VerticalCurvedList"/>
    <dgm:cxn modelId="{A4EFE95A-4DE3-431A-B00C-C098298E2F28}" type="presParOf" srcId="{3921C4D5-33A1-4FA2-8838-7F7DEA27381A}" destId="{C850681A-5348-4271-A9F6-1198876A26CA}" srcOrd="0" destOrd="0" presId="urn:microsoft.com/office/officeart/2008/layout/VerticalCurvedList"/>
    <dgm:cxn modelId="{3BD9F90B-172D-4163-8064-F0C0346031E0}" type="presParOf" srcId="{C850681A-5348-4271-A9F6-1198876A26CA}" destId="{E97B6D1A-319A-42D1-A044-78A66B019A0C}" srcOrd="0" destOrd="0" presId="urn:microsoft.com/office/officeart/2008/layout/VerticalCurvedList"/>
    <dgm:cxn modelId="{397C3ECF-93EE-4FD8-BCF7-FFAF88B5851F}" type="presParOf" srcId="{C850681A-5348-4271-A9F6-1198876A26CA}" destId="{6E9556F9-8F59-49D2-952A-BE7B04539A52}" srcOrd="1" destOrd="0" presId="urn:microsoft.com/office/officeart/2008/layout/VerticalCurvedList"/>
    <dgm:cxn modelId="{19D9F2C1-D740-4B67-8B9D-7D5A2551D94B}" type="presParOf" srcId="{C850681A-5348-4271-A9F6-1198876A26CA}" destId="{73030676-5F56-4089-93D7-7C8C41955352}" srcOrd="2" destOrd="0" presId="urn:microsoft.com/office/officeart/2008/layout/VerticalCurvedList"/>
    <dgm:cxn modelId="{DAB645E5-4B98-485B-9CB7-59C56713B353}" type="presParOf" srcId="{C850681A-5348-4271-A9F6-1198876A26CA}" destId="{0C48C3FE-3B91-4E51-A2B1-3E902C8A9107}" srcOrd="3" destOrd="0" presId="urn:microsoft.com/office/officeart/2008/layout/VerticalCurvedList"/>
    <dgm:cxn modelId="{CBFE3658-C8FA-44E4-9138-1DF4088F7505}" type="presParOf" srcId="{3921C4D5-33A1-4FA2-8838-7F7DEA27381A}" destId="{F2164A97-3310-47C8-992D-3DC83EB7EFE6}" srcOrd="1" destOrd="0" presId="urn:microsoft.com/office/officeart/2008/layout/VerticalCurvedList"/>
    <dgm:cxn modelId="{3A59AAB2-5763-48F1-A774-39A68D3F7459}" type="presParOf" srcId="{3921C4D5-33A1-4FA2-8838-7F7DEA27381A}" destId="{22D597C0-F604-45DB-9462-EBAE6360E0E8}" srcOrd="2" destOrd="0" presId="urn:microsoft.com/office/officeart/2008/layout/VerticalCurvedList"/>
    <dgm:cxn modelId="{CEDD2E2B-A00C-43B0-AD29-31B0EB8D39B8}" type="presParOf" srcId="{22D597C0-F604-45DB-9462-EBAE6360E0E8}" destId="{556E0835-A180-4DA1-A020-F39EC0E5B897}" srcOrd="0" destOrd="0" presId="urn:microsoft.com/office/officeart/2008/layout/VerticalCurvedList"/>
    <dgm:cxn modelId="{F87208D5-A8B6-4C92-8BFB-6075ECDFACCF}" type="presParOf" srcId="{3921C4D5-33A1-4FA2-8838-7F7DEA27381A}" destId="{9B660111-0DED-43E3-BAF8-8CECAAC96CA6}" srcOrd="3" destOrd="0" presId="urn:microsoft.com/office/officeart/2008/layout/VerticalCurvedList"/>
    <dgm:cxn modelId="{B03A8DED-0D1F-4C81-A8A5-C8E9E7D2A1B5}" type="presParOf" srcId="{3921C4D5-33A1-4FA2-8838-7F7DEA27381A}" destId="{0EA9EAC4-C4BC-48DD-8B56-3E74595F7132}" srcOrd="4" destOrd="0" presId="urn:microsoft.com/office/officeart/2008/layout/VerticalCurvedList"/>
    <dgm:cxn modelId="{614D2C99-79F2-4F56-9AC8-879B015F6397}" type="presParOf" srcId="{0EA9EAC4-C4BC-48DD-8B56-3E74595F7132}" destId="{EF09B0DD-131F-4F7B-97AD-2EA8EB0667AC}" srcOrd="0" destOrd="0" presId="urn:microsoft.com/office/officeart/2008/layout/VerticalCurvedList"/>
    <dgm:cxn modelId="{9F582E44-315D-4363-AA8D-01DF0B6F831A}" type="presParOf" srcId="{3921C4D5-33A1-4FA2-8838-7F7DEA27381A}" destId="{2590C739-CA7A-455A-A4E8-DC30A0009B84}" srcOrd="5" destOrd="0" presId="urn:microsoft.com/office/officeart/2008/layout/VerticalCurvedList"/>
    <dgm:cxn modelId="{6B88BA5E-4DA9-48B6-9940-53813630D631}" type="presParOf" srcId="{3921C4D5-33A1-4FA2-8838-7F7DEA27381A}" destId="{FD2258AE-4F1B-4A07-A888-FDC80154CDAC}" srcOrd="6" destOrd="0" presId="urn:microsoft.com/office/officeart/2008/layout/VerticalCurvedList"/>
    <dgm:cxn modelId="{32160A22-AF4D-4AD9-B84A-00788DC792FF}" type="presParOf" srcId="{FD2258AE-4F1B-4A07-A888-FDC80154CDAC}" destId="{1EEC8653-A862-4A57-8450-1ED8E4695FB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C1812-B86B-4788-848C-B4C98046BB66}">
      <dsp:nvSpPr>
        <dsp:cNvPr id="0" name=""/>
        <dsp:cNvSpPr/>
      </dsp:nvSpPr>
      <dsp:spPr>
        <a:xfrm>
          <a:off x="414249" y="2097240"/>
          <a:ext cx="2815089" cy="1874893"/>
        </a:xfrm>
        <a:prstGeom prst="rect">
          <a:avLst/>
        </a:prstGeom>
        <a:solidFill>
          <a:srgbClr val="395CB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57150" lvl="0" indent="-57150" algn="ctr" defTabSz="1066800" rtl="0">
            <a:lnSpc>
              <a:spcPct val="90000"/>
            </a:lnSpc>
            <a:spcBef>
              <a:spcPct val="0"/>
            </a:spcBef>
            <a:spcAft>
              <a:spcPct val="35000"/>
            </a:spcAft>
            <a:buNone/>
            <a:tabLst/>
          </a:pPr>
          <a:r>
            <a:rPr lang="en-US" sz="2400" kern="1200"/>
            <a:t> </a:t>
          </a:r>
          <a:r>
            <a:rPr lang="en-US" sz="2000" b="1" kern="1200">
              <a:latin typeface="Calibri"/>
            </a:rPr>
            <a:t>Loan Entrance Counseling </a:t>
          </a:r>
          <a:endParaRPr lang="en-US" sz="2000" b="1" i="0" kern="1200"/>
        </a:p>
        <a:p>
          <a:pPr marL="57150" lvl="0" indent="-57150" algn="ctr" defTabSz="1066800">
            <a:lnSpc>
              <a:spcPct val="90000"/>
            </a:lnSpc>
            <a:spcBef>
              <a:spcPct val="0"/>
            </a:spcBef>
            <a:spcAft>
              <a:spcPct val="35000"/>
            </a:spcAft>
            <a:buNone/>
            <a:tabLst/>
          </a:pPr>
          <a:r>
            <a:rPr lang="en-US" sz="2000" i="0" kern="1200">
              <a:latin typeface="Calibri"/>
            </a:rPr>
            <a:t>studentaid</a:t>
          </a:r>
          <a:r>
            <a:rPr lang="en-US" sz="2000" i="0" kern="1200"/>
            <a:t>.gov</a:t>
          </a:r>
          <a:r>
            <a:rPr lang="en-US" sz="2000" kern="1200">
              <a:latin typeface="Calibri"/>
            </a:rPr>
            <a:t> </a:t>
          </a:r>
          <a:endParaRPr lang="en-US" sz="2000" kern="1200"/>
        </a:p>
      </dsp:txBody>
      <dsp:txXfrm>
        <a:off x="414249" y="2097240"/>
        <a:ext cx="2815089" cy="1874893"/>
      </dsp:txXfrm>
    </dsp:sp>
    <dsp:sp modelId="{911C23BC-C05C-44DA-A91C-A456FE980F00}">
      <dsp:nvSpPr>
        <dsp:cNvPr id="0" name=""/>
        <dsp:cNvSpPr/>
      </dsp:nvSpPr>
      <dsp:spPr>
        <a:xfrm>
          <a:off x="1878384" y="273109"/>
          <a:ext cx="2833088" cy="1657761"/>
        </a:xfrm>
        <a:prstGeom prst="rect">
          <a:avLst/>
        </a:prstGeom>
        <a:solidFill>
          <a:srgbClr val="395CB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i="0" kern="1200"/>
        </a:p>
        <a:p>
          <a:pPr marL="0" lvl="0" indent="0" algn="ctr" defTabSz="1066800">
            <a:lnSpc>
              <a:spcPct val="90000"/>
            </a:lnSpc>
            <a:spcBef>
              <a:spcPct val="0"/>
            </a:spcBef>
            <a:spcAft>
              <a:spcPct val="35000"/>
            </a:spcAft>
            <a:buNone/>
          </a:pPr>
          <a:r>
            <a:rPr lang="en-US" sz="2000" b="1" i="0" kern="1200"/>
            <a:t>Accept </a:t>
          </a:r>
          <a:r>
            <a:rPr lang="en-US" sz="2000" b="1" i="0" kern="1200">
              <a:latin typeface="Calibri"/>
            </a:rPr>
            <a:t>Loan</a:t>
          </a:r>
          <a:r>
            <a:rPr lang="en-US" sz="2000" b="1" i="0" kern="1200"/>
            <a:t> </a:t>
          </a:r>
          <a:r>
            <a:rPr lang="en-US" sz="2000" b="1" i="0" kern="1200">
              <a:latin typeface="Calibri"/>
            </a:rPr>
            <a:t>Offer</a:t>
          </a:r>
          <a:endParaRPr lang="en-US" sz="2000" b="1" i="0" kern="1200"/>
        </a:p>
        <a:p>
          <a:pPr marL="0" lvl="0" indent="0" algn="ctr" defTabSz="1066800">
            <a:lnSpc>
              <a:spcPct val="90000"/>
            </a:lnSpc>
            <a:spcBef>
              <a:spcPct val="0"/>
            </a:spcBef>
            <a:spcAft>
              <a:spcPct val="35000"/>
            </a:spcAft>
            <a:buNone/>
          </a:pPr>
          <a:r>
            <a:rPr lang="en-US" sz="2000" i="0" kern="1200"/>
            <a:t>Student Administration System</a:t>
          </a:r>
        </a:p>
        <a:p>
          <a:pPr marL="0" lvl="0" indent="0" algn="ctr" defTabSz="1066800">
            <a:lnSpc>
              <a:spcPct val="90000"/>
            </a:lnSpc>
            <a:spcBef>
              <a:spcPct val="0"/>
            </a:spcBef>
            <a:spcAft>
              <a:spcPct val="35000"/>
            </a:spcAft>
            <a:buNone/>
          </a:pPr>
          <a:endParaRPr lang="en-US" sz="2400" i="0" kern="1200"/>
        </a:p>
      </dsp:txBody>
      <dsp:txXfrm>
        <a:off x="1878384" y="273109"/>
        <a:ext cx="2833088" cy="1657761"/>
      </dsp:txXfrm>
    </dsp:sp>
    <dsp:sp modelId="{8DA79A05-1566-4C47-9097-C84A6E035443}">
      <dsp:nvSpPr>
        <dsp:cNvPr id="0" name=""/>
        <dsp:cNvSpPr/>
      </dsp:nvSpPr>
      <dsp:spPr>
        <a:xfrm>
          <a:off x="3396267" y="2098658"/>
          <a:ext cx="2815089" cy="1874893"/>
        </a:xfrm>
        <a:prstGeom prst="rect">
          <a:avLst/>
        </a:prstGeom>
        <a:solidFill>
          <a:srgbClr val="395CB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tabLst/>
          </a:pPr>
          <a:r>
            <a:rPr lang="en-US" sz="2000" b="1" kern="1200"/>
            <a:t>Master Promissory Note</a:t>
          </a:r>
          <a:r>
            <a:rPr lang="en-US" sz="2000" b="1" kern="1200">
              <a:latin typeface="Calibri"/>
            </a:rPr>
            <a:t> </a:t>
          </a:r>
          <a:endParaRPr lang="en-US" sz="2000" b="1" i="0" kern="1200"/>
        </a:p>
        <a:p>
          <a:pPr marL="0" lvl="0" indent="0" algn="ctr" defTabSz="889000" rtl="0">
            <a:lnSpc>
              <a:spcPct val="90000"/>
            </a:lnSpc>
            <a:spcBef>
              <a:spcPct val="0"/>
            </a:spcBef>
            <a:spcAft>
              <a:spcPct val="35000"/>
            </a:spcAft>
            <a:buNone/>
            <a:tabLst/>
          </a:pPr>
          <a:r>
            <a:rPr lang="en-US" sz="2000" i="0" kern="1200">
              <a:latin typeface="Calibri"/>
            </a:rPr>
            <a:t>studentaid</a:t>
          </a:r>
          <a:r>
            <a:rPr lang="en-US" sz="2000" i="0" kern="1200"/>
            <a:t>.gov</a:t>
          </a:r>
          <a:endParaRPr lang="en-US" sz="2000" kern="1200"/>
        </a:p>
      </dsp:txBody>
      <dsp:txXfrm>
        <a:off x="3396267" y="2098658"/>
        <a:ext cx="2815089" cy="1874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556F9-8F59-49D2-952A-BE7B04539A52}">
      <dsp:nvSpPr>
        <dsp:cNvPr id="0" name=""/>
        <dsp:cNvSpPr/>
      </dsp:nvSpPr>
      <dsp:spPr>
        <a:xfrm>
          <a:off x="-4256961" y="-653118"/>
          <a:ext cx="5072039" cy="5072039"/>
        </a:xfrm>
        <a:prstGeom prst="blockArc">
          <a:avLst>
            <a:gd name="adj1" fmla="val 18900000"/>
            <a:gd name="adj2" fmla="val 2700000"/>
            <a:gd name="adj3" fmla="val 426"/>
          </a:avLst>
        </a:prstGeom>
        <a:solidFill>
          <a:srgbClr val="7F517E"/>
        </a:solid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164A97-3310-47C8-992D-3DC83EB7EFE6}">
      <dsp:nvSpPr>
        <dsp:cNvPr id="0" name=""/>
        <dsp:cNvSpPr/>
      </dsp:nvSpPr>
      <dsp:spPr>
        <a:xfrm>
          <a:off x="505920" y="349150"/>
          <a:ext cx="6254739" cy="753160"/>
        </a:xfrm>
        <a:prstGeom prst="rect">
          <a:avLst/>
        </a:prstGeom>
        <a:solidFill>
          <a:srgbClr val="395CB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78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u="none" kern="1200">
              <a:solidFill>
                <a:schemeClr val="bg1"/>
              </a:solidFill>
            </a:rPr>
            <a:t>A </a:t>
          </a:r>
          <a:r>
            <a:rPr lang="en-US" sz="1800" u="sng" kern="1200">
              <a:solidFill>
                <a:schemeClr val="bg1"/>
              </a:solidFill>
            </a:rPr>
            <a:t>parent</a:t>
          </a:r>
          <a:r>
            <a:rPr lang="en-US" sz="1800" kern="1200">
              <a:solidFill>
                <a:schemeClr val="bg1"/>
              </a:solidFill>
            </a:rPr>
            <a:t> completes an online application and, if approved, a Master Promissory Note on </a:t>
          </a:r>
          <a:r>
            <a:rPr lang="en-US" sz="1800" b="1" kern="1200">
              <a:solidFill>
                <a:schemeClr val="bg1"/>
              </a:solidFill>
            </a:rPr>
            <a:t>studentaid.gov</a:t>
          </a:r>
        </a:p>
      </dsp:txBody>
      <dsp:txXfrm>
        <a:off x="505920" y="349150"/>
        <a:ext cx="6254739" cy="753160"/>
      </dsp:txXfrm>
    </dsp:sp>
    <dsp:sp modelId="{556E0835-A180-4DA1-A020-F39EC0E5B897}">
      <dsp:nvSpPr>
        <dsp:cNvPr id="0" name=""/>
        <dsp:cNvSpPr/>
      </dsp:nvSpPr>
      <dsp:spPr>
        <a:xfrm>
          <a:off x="53459" y="282435"/>
          <a:ext cx="941450" cy="941450"/>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9B660111-0DED-43E3-BAF8-8CECAAC96CA6}">
      <dsp:nvSpPr>
        <dsp:cNvPr id="0" name=""/>
        <dsp:cNvSpPr/>
      </dsp:nvSpPr>
      <dsp:spPr>
        <a:xfrm>
          <a:off x="797958" y="1506321"/>
          <a:ext cx="5980965" cy="753160"/>
        </a:xfrm>
        <a:prstGeom prst="rect">
          <a:avLst/>
        </a:prstGeom>
        <a:solidFill>
          <a:srgbClr val="395CB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78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1"/>
              </a:solidFill>
            </a:rPr>
            <a:t>A </a:t>
          </a:r>
          <a:r>
            <a:rPr lang="en-US" sz="1800" u="sng" kern="1200">
              <a:solidFill>
                <a:schemeClr val="bg1"/>
              </a:solidFill>
            </a:rPr>
            <a:t>parent</a:t>
          </a:r>
          <a:r>
            <a:rPr lang="en-US" sz="1800" kern="1200">
              <a:solidFill>
                <a:schemeClr val="bg1"/>
              </a:solidFill>
            </a:rPr>
            <a:t> can apply for</a:t>
          </a:r>
          <a:r>
            <a:rPr lang="en-US" sz="1800" b="1" kern="1200">
              <a:solidFill>
                <a:schemeClr val="bg1"/>
              </a:solidFill>
            </a:rPr>
            <a:t> each semester:</a:t>
          </a:r>
          <a:r>
            <a:rPr lang="en-US" sz="1800" kern="1200">
              <a:solidFill>
                <a:schemeClr val="bg1"/>
              </a:solidFill>
            </a:rPr>
            <a:t> spring, summer, and fall (if the student remains dependent)</a:t>
          </a:r>
        </a:p>
      </dsp:txBody>
      <dsp:txXfrm>
        <a:off x="797958" y="1506321"/>
        <a:ext cx="5980965" cy="753160"/>
      </dsp:txXfrm>
    </dsp:sp>
    <dsp:sp modelId="{EF09B0DD-131F-4F7B-97AD-2EA8EB0667AC}">
      <dsp:nvSpPr>
        <dsp:cNvPr id="0" name=""/>
        <dsp:cNvSpPr/>
      </dsp:nvSpPr>
      <dsp:spPr>
        <a:xfrm>
          <a:off x="327233" y="1412176"/>
          <a:ext cx="941450" cy="941450"/>
        </a:xfrm>
        <a:prstGeom prst="ellipse">
          <a:avLst/>
        </a:prstGeom>
        <a:blipFill rotWithShape="0">
          <a:blip xmlns:r="http://schemas.openxmlformats.org/officeDocument/2006/relationships" r:embed="rId2"/>
          <a:stretch>
            <a:fillRect/>
          </a:stretch>
        </a:blip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590C739-CA7A-455A-A4E8-DC30A0009B84}">
      <dsp:nvSpPr>
        <dsp:cNvPr id="0" name=""/>
        <dsp:cNvSpPr/>
      </dsp:nvSpPr>
      <dsp:spPr>
        <a:xfrm>
          <a:off x="524184" y="2636062"/>
          <a:ext cx="6254739" cy="753160"/>
        </a:xfrm>
        <a:prstGeom prst="rect">
          <a:avLst/>
        </a:prstGeom>
        <a:solidFill>
          <a:srgbClr val="395CB7"/>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9782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1"/>
              </a:solidFill>
            </a:rPr>
            <a:t>Credit check will be performed by the US Department of Education</a:t>
          </a:r>
        </a:p>
      </dsp:txBody>
      <dsp:txXfrm>
        <a:off x="524184" y="2636062"/>
        <a:ext cx="6254739" cy="753160"/>
      </dsp:txXfrm>
    </dsp:sp>
    <dsp:sp modelId="{1EEC8653-A862-4A57-8450-1ED8E4695FBA}">
      <dsp:nvSpPr>
        <dsp:cNvPr id="0" name=""/>
        <dsp:cNvSpPr/>
      </dsp:nvSpPr>
      <dsp:spPr>
        <a:xfrm>
          <a:off x="53459" y="2541917"/>
          <a:ext cx="941450" cy="941450"/>
        </a:xfrm>
        <a:prstGeom prst="ellipse">
          <a:avLst/>
        </a:prstGeom>
        <a:blipFill rotWithShape="0">
          <a:blip xmlns:r="http://schemas.openxmlformats.org/officeDocument/2006/relationships" r:embed="rId3"/>
          <a:stretch>
            <a:fillRect/>
          </a:stretch>
        </a:blipFill>
        <a:ln w="1270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C11D2-BE06-47A7-A950-21796233634B}"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5D206-7127-477D-85A1-0238F8C19DAD}" type="slidenum">
              <a:rPr lang="en-US" smtClean="0"/>
              <a:t>‹#›</a:t>
            </a:fld>
            <a:endParaRPr lang="en-US"/>
          </a:p>
        </p:txBody>
      </p:sp>
    </p:spTree>
    <p:extLst>
      <p:ext uri="{BB962C8B-B14F-4D97-AF65-F5344CB8AC3E}">
        <p14:creationId xmlns:p14="http://schemas.microsoft.com/office/powerpoint/2010/main" val="56538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ookbundle.program.uconn.edu/"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nam10.safelinks.protection.outlook.com/?url=https%3A%2F%2Fkb.uconn.edu%2Fspace%2FSAS%2F10769926771%2FRequesting%2Ba%2BRefund&amp;data=05%7C02%7Csherri.manis%40uconn.edu%7C0acc1175a61e424aa9b208dce17019c6%7C17f1a87e2a254eaab9df9d439034b080%7C0%7C0%7C638633118788186073%7CUnknown%7CTWFpbGZsb3d8eyJWIjoiMC4wLjAwMDAiLCJQIjoiV2luMzIiLCJBTiI6Ik1haWwiLCJXVCI6Mn0%3D%7C0%7C%7C%7C&amp;sdata=6L5WfWWOUxFrhnqzQAaBJY21Z6k8KZ5ydPlpfJQrb6Y%3D&amp;reserved=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5D206-7127-477D-85A1-0238F8C19DAD}" type="slidenum">
              <a:rPr lang="en-US" smtClean="0"/>
              <a:t>1</a:t>
            </a:fld>
            <a:endParaRPr lang="en-US"/>
          </a:p>
        </p:txBody>
      </p:sp>
    </p:spTree>
    <p:extLst>
      <p:ext uri="{BB962C8B-B14F-4D97-AF65-F5344CB8AC3E}">
        <p14:creationId xmlns:p14="http://schemas.microsoft.com/office/powerpoint/2010/main" val="2576612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sz="1200"/>
              <a:t>Before the semester starts, we recommend students logging in and complete important tasks found in quick links. </a:t>
            </a:r>
          </a:p>
          <a:p>
            <a:endParaRPr lang="en-US" sz="1200"/>
          </a:p>
          <a:p>
            <a:r>
              <a:rPr lang="en-US" sz="1200"/>
              <a:t>In quick links you will be able to… </a:t>
            </a:r>
          </a:p>
          <a:p>
            <a:endParaRPr lang="en-US" sz="1200"/>
          </a:p>
          <a:p>
            <a:r>
              <a:rPr lang="en-US" sz="1200"/>
              <a:t>Set up Authorized Users &amp; FERPA designees</a:t>
            </a:r>
          </a:p>
          <a:p>
            <a:endParaRPr lang="en-US" sz="1200"/>
          </a:p>
          <a:p>
            <a:r>
              <a:rPr lang="en-US" sz="1200"/>
              <a:t>Waive the university health insurance</a:t>
            </a:r>
          </a:p>
          <a:p>
            <a:endParaRPr lang="en-US" sz="1200"/>
          </a:p>
          <a:p>
            <a:r>
              <a:rPr lang="en-US" sz="1200"/>
              <a:t>Complete the title IV waiver if you are receiving financial aid</a:t>
            </a:r>
          </a:p>
          <a:p>
            <a:endParaRPr lang="en-US" sz="1200"/>
          </a:p>
          <a:p>
            <a:r>
              <a:rPr lang="en-US" sz="1200"/>
              <a:t>Sign up for direct deposit</a:t>
            </a:r>
          </a:p>
          <a:p>
            <a:endParaRPr lang="en-US" sz="1200"/>
          </a:p>
          <a:p>
            <a:r>
              <a:rPr lang="en-US" sz="1200"/>
              <a:t>And optout of the Husky Book Bundle if you wish to.  </a:t>
            </a:r>
          </a:p>
          <a:p>
            <a:endParaRPr lang="en-US" sz="1200"/>
          </a:p>
          <a:p>
            <a:r>
              <a:rPr lang="en-US" sz="1200"/>
              <a:t>Today, we will be talking about the 5 tasks that are starred under quick links. </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81355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16"/>
              </a:spcAft>
              <a:buClrTx/>
              <a:buSzTx/>
              <a:buFontTx/>
              <a:buNone/>
              <a:tabLst/>
              <a:defRPr/>
            </a:pPr>
            <a:r>
              <a:rPr lang="en-US" sz="1200"/>
              <a:t>Full-time students are required to carry health insurance.  If the student is covered </a:t>
            </a:r>
            <a:r>
              <a:rPr lang="en-US" sz="1200" b="0"/>
              <a:t>under another plan and they do not wish to enroll in the University sponsored health insurance plan, </a:t>
            </a:r>
            <a:r>
              <a:rPr lang="en-US" sz="1200" b="0" u="none"/>
              <a:t>the </a:t>
            </a:r>
            <a:r>
              <a:rPr lang="en-US" b="0" i="0" u="none">
                <a:solidFill>
                  <a:srgbClr val="333333"/>
                </a:solidFill>
                <a:effectLst/>
                <a:latin typeface="Helvetica Neue"/>
              </a:rPr>
              <a:t>health </a:t>
            </a:r>
            <a:r>
              <a:rPr lang="en-US" b="0" i="0">
                <a:solidFill>
                  <a:srgbClr val="333333"/>
                </a:solidFill>
                <a:effectLst/>
                <a:latin typeface="Helvetica Neue"/>
              </a:rPr>
              <a:t>insurance waiver must be completed every year in the fall by September 15</a:t>
            </a:r>
            <a:r>
              <a:rPr lang="en-US" b="0" i="0" baseline="30000">
                <a:solidFill>
                  <a:srgbClr val="333333"/>
                </a:solidFill>
                <a:effectLst/>
                <a:latin typeface="Helvetica Neue"/>
              </a:rPr>
              <a:t>th. </a:t>
            </a:r>
            <a:r>
              <a:rPr lang="en-US" b="0" i="0">
                <a:solidFill>
                  <a:srgbClr val="333333"/>
                </a:solidFill>
                <a:effectLst/>
                <a:latin typeface="Helvetica Neue"/>
              </a:rPr>
              <a:t> For newly admitted students that will be starting in the spring, they will be billed for half of the insurance. The newly admitted spring student will need to waive the health insurance by February 5</a:t>
            </a:r>
            <a:r>
              <a:rPr lang="en-US" b="0" i="0" baseline="30000">
                <a:solidFill>
                  <a:srgbClr val="333333"/>
                </a:solidFill>
                <a:effectLst/>
                <a:latin typeface="Helvetica Neue"/>
              </a:rPr>
              <a:t>th</a:t>
            </a:r>
            <a:r>
              <a:rPr lang="en-US" b="0" i="0">
                <a:solidFill>
                  <a:srgbClr val="333333"/>
                </a:solidFill>
                <a:effectLst/>
                <a:latin typeface="Helvetica Neue"/>
              </a:rPr>
              <a:t>. </a:t>
            </a:r>
          </a:p>
          <a:p>
            <a:pPr marL="0" marR="0" lvl="0" indent="0" algn="l" defTabSz="914400" rtl="0" eaLnBrk="1" fontAlgn="auto" latinLnBrk="0" hangingPunct="1">
              <a:lnSpc>
                <a:spcPct val="107000"/>
              </a:lnSpc>
              <a:spcBef>
                <a:spcPts val="0"/>
              </a:spcBef>
              <a:spcAft>
                <a:spcPts val="816"/>
              </a:spcAft>
              <a:buClrTx/>
              <a:buSzTx/>
              <a:buFontTx/>
              <a:buNone/>
              <a:tabLst/>
              <a:defRPr/>
            </a:pPr>
            <a:endParaRPr lang="en-US" b="0" i="0">
              <a:solidFill>
                <a:srgbClr val="333333"/>
              </a:solidFill>
              <a:effectLst/>
              <a:latin typeface="Helvetica Neue"/>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b="0" i="0">
                <a:solidFill>
                  <a:srgbClr val="333333"/>
                </a:solidFill>
                <a:effectLst/>
                <a:latin typeface="Helvetica Neue"/>
              </a:rPr>
              <a:t>In the Fall, the student will then be charged the full amount. The waiver only covers one academic year at a time. If the student does not waive the health insurance, they are financially responsible. </a:t>
            </a:r>
          </a:p>
          <a:p>
            <a:pPr marL="0" marR="0" lvl="0" indent="0" algn="l" defTabSz="914400" rtl="0" eaLnBrk="1" fontAlgn="auto" latinLnBrk="0" hangingPunct="1">
              <a:lnSpc>
                <a:spcPct val="107000"/>
              </a:lnSpc>
              <a:spcBef>
                <a:spcPts val="0"/>
              </a:spcBef>
              <a:spcAft>
                <a:spcPts val="816"/>
              </a:spcAft>
              <a:buClrTx/>
              <a:buSzTx/>
              <a:buFontTx/>
              <a:buNone/>
              <a:tabLst/>
              <a:defRPr/>
            </a:pPr>
            <a:endParaRPr lang="en-US" sz="1200" b="0" i="0">
              <a:solidFill>
                <a:srgbClr val="333333"/>
              </a:solidFill>
              <a:effectLst/>
              <a:latin typeface="Helvetica Neue"/>
            </a:endParaRPr>
          </a:p>
          <a:p>
            <a:pPr marL="0" marR="0" lvl="0" indent="0" algn="l" defTabSz="914400" rtl="0" eaLnBrk="1" fontAlgn="auto" latinLnBrk="0" hangingPunct="1">
              <a:lnSpc>
                <a:spcPct val="107000"/>
              </a:lnSpc>
              <a:spcBef>
                <a:spcPts val="0"/>
              </a:spcBef>
              <a:spcAft>
                <a:spcPts val="816"/>
              </a:spcAft>
              <a:buClrTx/>
              <a:buSzTx/>
              <a:buFontTx/>
              <a:buNone/>
              <a:tabLst/>
              <a:defRPr/>
            </a:pPr>
            <a:r>
              <a:rPr lang="en-US" sz="1200" b="0" i="0">
                <a:solidFill>
                  <a:srgbClr val="333333"/>
                </a:solidFill>
                <a:effectLst/>
                <a:latin typeface="Helvetica Neue"/>
              </a:rPr>
              <a:t>The student will log in to Student Admin to upload proof of current health insurance and complete the waiver. </a:t>
            </a:r>
            <a:endParaRPr lang="en-US" sz="1200" b="0"/>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7059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a:lnSpc>
                <a:spcPct val="107000"/>
              </a:lnSpc>
              <a:spcAft>
                <a:spcPts val="833"/>
              </a:spcAft>
            </a:pPr>
            <a:r>
              <a:rPr lang="en-US" sz="1200">
                <a:solidFill>
                  <a:srgbClr val="000000"/>
                </a:solidFill>
                <a:ea typeface="Calibri" panose="020F0502020204030204" pitchFamily="34" charset="0"/>
                <a:cs typeface="Calibri" panose="020F0502020204030204" pitchFamily="34" charset="0"/>
              </a:rPr>
              <a:t>Husky Book Bundle Program is through a partnership with </a:t>
            </a:r>
            <a:r>
              <a:rPr lang="en-US" sz="2800">
                <a:latin typeface="Calibri" panose="020F0502020204030204" pitchFamily="34" charset="0"/>
                <a:ea typeface="Calibri" panose="020F0502020204030204" pitchFamily="34" charset="0"/>
              </a:rPr>
              <a:t>UConn Barnes &amp; Noble Bookstore</a:t>
            </a:r>
            <a:r>
              <a:rPr lang="en-US" sz="1200">
                <a:solidFill>
                  <a:srgbClr val="000000"/>
                </a:solidFill>
                <a:latin typeface="Calibri" panose="020F0502020204030204" pitchFamily="34" charset="0"/>
                <a:ea typeface="Calibri" panose="020F0502020204030204" pitchFamily="34" charset="0"/>
                <a:cs typeface="Calibri" panose="020F0502020204030204" pitchFamily="34" charset="0"/>
              </a:rPr>
              <a:t>. T</a:t>
            </a:r>
            <a:r>
              <a:rPr lang="en-US" sz="1200">
                <a:solidFill>
                  <a:srgbClr val="000000"/>
                </a:solidFill>
                <a:ea typeface="Calibri" panose="020F0502020204030204" pitchFamily="34" charset="0"/>
                <a:cs typeface="Calibri" panose="020F0502020204030204" pitchFamily="34" charset="0"/>
              </a:rPr>
              <a:t>he program will help reduce the cost of traditional textbooks up to 50%.</a:t>
            </a:r>
          </a:p>
          <a:p>
            <a:pPr algn="ctr">
              <a:lnSpc>
                <a:spcPct val="107000"/>
              </a:lnSpc>
              <a:spcAft>
                <a:spcPts val="833"/>
              </a:spcAft>
            </a:pPr>
            <a:endParaRPr lang="en-US" sz="1200">
              <a:ea typeface="Calibri" panose="020F0502020204030204" pitchFamily="34" charset="0"/>
              <a:cs typeface="Times New Roman" panose="02020603050405020304" pitchFamily="18" charset="0"/>
            </a:endParaRPr>
          </a:p>
          <a:p>
            <a:pPr>
              <a:lnSpc>
                <a:spcPct val="107000"/>
              </a:lnSpc>
              <a:spcAft>
                <a:spcPts val="833"/>
              </a:spcAft>
            </a:pPr>
            <a:r>
              <a:rPr lang="en-US" sz="1200">
                <a:ea typeface="Calibri" panose="020F0502020204030204" pitchFamily="34" charset="0"/>
                <a:cs typeface="Calibri" panose="020F0502020204030204" pitchFamily="34" charset="0"/>
              </a:rPr>
              <a:t>The Husky Book Bundle is a textbook savings program that delivers student course materials at a reduced price.</a:t>
            </a:r>
          </a:p>
          <a:p>
            <a:pPr>
              <a:lnSpc>
                <a:spcPct val="107000"/>
              </a:lnSpc>
              <a:spcAft>
                <a:spcPts val="833"/>
              </a:spcAft>
            </a:pPr>
            <a:endParaRPr lang="en-US" sz="1200">
              <a:ea typeface="Calibri" panose="020F0502020204030204" pitchFamily="34" charset="0"/>
              <a:cs typeface="Calibri" panose="020F0502020204030204" pitchFamily="34" charset="0"/>
            </a:endParaRPr>
          </a:p>
          <a:p>
            <a:pPr>
              <a:lnSpc>
                <a:spcPct val="107000"/>
              </a:lnSpc>
              <a:spcAft>
                <a:spcPts val="833"/>
              </a:spcAft>
            </a:pPr>
            <a:r>
              <a:rPr lang="en-US" sz="1200">
                <a:ea typeface="Calibri" panose="020F0502020204030204" pitchFamily="34" charset="0"/>
                <a:cs typeface="Calibri" panose="020F0502020204030204" pitchFamily="34" charset="0"/>
              </a:rPr>
              <a:t>The program will provide an affordable</a:t>
            </a:r>
            <a:r>
              <a:rPr lang="en-US" sz="1200" b="1">
                <a:ea typeface="Calibri" panose="020F0502020204030204" pitchFamily="34" charset="0"/>
                <a:cs typeface="Calibri" panose="020F0502020204030204" pitchFamily="34" charset="0"/>
              </a:rPr>
              <a:t> </a:t>
            </a:r>
            <a:r>
              <a:rPr lang="en-US" sz="1200">
                <a:ea typeface="Calibri" panose="020F0502020204030204" pitchFamily="34" charset="0"/>
                <a:cs typeface="Calibri" panose="020F0502020204030204" pitchFamily="34" charset="0"/>
              </a:rPr>
              <a:t>option and supports student success by ensuring every participating student is prepared for the first day of class.</a:t>
            </a:r>
          </a:p>
          <a:p>
            <a:pPr>
              <a:lnSpc>
                <a:spcPct val="107000"/>
              </a:lnSpc>
              <a:spcAft>
                <a:spcPts val="833"/>
              </a:spcAft>
            </a:pPr>
            <a:endParaRPr lang="en-US" sz="1200">
              <a:ea typeface="Calibri" panose="020F0502020204030204" pitchFamily="34" charset="0"/>
              <a:cs typeface="Times New Roman" panose="02020603050405020304" pitchFamily="18" charset="0"/>
            </a:endParaRPr>
          </a:p>
          <a:p>
            <a:pPr>
              <a:lnSpc>
                <a:spcPct val="107000"/>
              </a:lnSpc>
              <a:spcAft>
                <a:spcPts val="833"/>
              </a:spcAft>
            </a:pPr>
            <a:r>
              <a:rPr lang="en-US" sz="1200">
                <a:solidFill>
                  <a:srgbClr val="000000"/>
                </a:solidFill>
                <a:ea typeface="Calibri" panose="020F0502020204030204" pitchFamily="34" charset="0"/>
                <a:cs typeface="Calibri" panose="020F0502020204030204" pitchFamily="34" charset="0"/>
              </a:rPr>
              <a:t>The program is only available to full-time undergraduate students. The Husky Book Bundle RENTAL fee will be charged directly to the student's fee bill. </a:t>
            </a:r>
          </a:p>
          <a:p>
            <a:pPr>
              <a:lnSpc>
                <a:spcPct val="107000"/>
              </a:lnSpc>
              <a:spcAft>
                <a:spcPts val="833"/>
              </a:spcAft>
            </a:pPr>
            <a:endParaRPr lang="en-US" sz="1200">
              <a:solidFill>
                <a:srgbClr val="000000"/>
              </a:solidFill>
              <a:ea typeface="Calibri" panose="020F0502020204030204" pitchFamily="34" charset="0"/>
              <a:cs typeface="Calibri" panose="020F0502020204030204" pitchFamily="34" charset="0"/>
            </a:endParaRPr>
          </a:p>
          <a:p>
            <a:pPr>
              <a:lnSpc>
                <a:spcPct val="107000"/>
              </a:lnSpc>
              <a:spcAft>
                <a:spcPts val="833"/>
              </a:spcAft>
            </a:pPr>
            <a:r>
              <a:rPr lang="en-US" sz="1200">
                <a:solidFill>
                  <a:srgbClr val="000000"/>
                </a:solidFill>
                <a:ea typeface="Calibri" panose="020F0502020204030204" pitchFamily="34" charset="0"/>
                <a:cs typeface="Calibri" panose="020F0502020204030204" pitchFamily="34" charset="0"/>
              </a:rPr>
              <a:t>IF the student wishes not to enroll in the Husky Book Bundle Program, they will have the </a:t>
            </a:r>
            <a:r>
              <a:rPr lang="en-US" sz="1200">
                <a:solidFill>
                  <a:srgbClr val="000000"/>
                </a:solidFill>
                <a:ea typeface="Calibri" panose="020F0502020204030204" pitchFamily="34" charset="0"/>
              </a:rPr>
              <a:t>option to opt-out of this program. The opt-out period for each semester is open 30 days prior to the first day of class and ends on the 10</a:t>
            </a:r>
            <a:r>
              <a:rPr lang="en-US" sz="1200" baseline="30000">
                <a:solidFill>
                  <a:srgbClr val="000000"/>
                </a:solidFill>
                <a:ea typeface="Calibri" panose="020F0502020204030204" pitchFamily="34" charset="0"/>
              </a:rPr>
              <a:t>th</a:t>
            </a:r>
            <a:r>
              <a:rPr lang="en-US" sz="1200">
                <a:solidFill>
                  <a:srgbClr val="000000"/>
                </a:solidFill>
                <a:ea typeface="Calibri" panose="020F0502020204030204" pitchFamily="34" charset="0"/>
              </a:rPr>
              <a:t> day of class. </a:t>
            </a:r>
            <a:r>
              <a:rPr lang="en-US" sz="2800">
                <a:solidFill>
                  <a:srgbClr val="000000"/>
                </a:solidFill>
                <a:latin typeface="Calibri" panose="020F0502020204030204" pitchFamily="34" charset="0"/>
                <a:ea typeface="Calibri" panose="020F0502020204030204" pitchFamily="34" charset="0"/>
              </a:rPr>
              <a:t>O</a:t>
            </a:r>
            <a:r>
              <a:rPr lang="en-US" sz="2800">
                <a:latin typeface="Calibri" panose="020F0502020204030204" pitchFamily="34" charset="0"/>
                <a:ea typeface="Calibri" panose="020F0502020204030204" pitchFamily="34" charset="0"/>
              </a:rPr>
              <a:t>nce opted out, the student will be responsible for obtaining all necessary course materials via another method.</a:t>
            </a:r>
            <a:r>
              <a:rPr lang="en-US" sz="1200">
                <a:solidFill>
                  <a:srgbClr val="000000"/>
                </a:solidFill>
                <a:latin typeface="Calibri" panose="020F0502020204030204" pitchFamily="34" charset="0"/>
                <a:ea typeface="Calibri" panose="020F0502020204030204" pitchFamily="34" charset="0"/>
              </a:rPr>
              <a:t> </a:t>
            </a:r>
            <a:r>
              <a:rPr lang="en-US" sz="1200">
                <a:solidFill>
                  <a:srgbClr val="000000"/>
                </a:solidFill>
                <a:ea typeface="Calibri" panose="020F0502020204030204" pitchFamily="34" charset="0"/>
                <a:cs typeface="Calibri" panose="020F0502020204030204" pitchFamily="34" charset="0"/>
              </a:rPr>
              <a:t>If the student wishes not to opt out, they must return all course materials at the end of the semester to the bookstore. </a:t>
            </a:r>
          </a:p>
          <a:p>
            <a:pPr defTabSz="952462">
              <a:lnSpc>
                <a:spcPct val="107000"/>
              </a:lnSpc>
              <a:spcAft>
                <a:spcPts val="833"/>
              </a:spcAft>
              <a:defRPr/>
            </a:pPr>
            <a:endParaRPr lang="en-US" sz="1200" i="1">
              <a:solidFill>
                <a:srgbClr val="002868"/>
              </a:solidFill>
              <a:latin typeface="Arial" panose="020B0604020202020204" pitchFamily="34" charset="0"/>
              <a:ea typeface="Calibri" panose="020F0502020204030204" pitchFamily="34" charset="0"/>
              <a:cs typeface="Arial" panose="020B0604020202020204" pitchFamily="34" charset="0"/>
            </a:endParaRPr>
          </a:p>
          <a:p>
            <a:pPr defTabSz="952462">
              <a:lnSpc>
                <a:spcPct val="107000"/>
              </a:lnSpc>
              <a:spcAft>
                <a:spcPts val="833"/>
              </a:spcAft>
              <a:defRPr/>
            </a:pPr>
            <a:r>
              <a:rPr lang="en-US" sz="2800">
                <a:latin typeface="Calibri" panose="020F0502020204030204" pitchFamily="34" charset="0"/>
                <a:ea typeface="Calibri" panose="020F0502020204030204" pitchFamily="34" charset="0"/>
              </a:rPr>
              <a:t>Students will receive an email from the bookstore with a link to choose a delivery method for their materials.  They can also choose to opt-out of the program through the link in the bookstore’s email.  For convenience, the link to opt-out is also available through the Quick Links section in the fee bill payment portal,</a:t>
            </a:r>
          </a:p>
          <a:p>
            <a:pPr defTabSz="952462">
              <a:lnSpc>
                <a:spcPct val="107000"/>
              </a:lnSpc>
              <a:spcAft>
                <a:spcPts val="833"/>
              </a:spcAft>
              <a:defRPr/>
            </a:pPr>
            <a:endParaRPr lang="en-US" sz="1200" i="1">
              <a:solidFill>
                <a:srgbClr val="002868"/>
              </a:solidFill>
              <a:latin typeface="Arial" panose="020B0604020202020204" pitchFamily="34" charset="0"/>
              <a:ea typeface="Calibri" panose="020F0502020204030204" pitchFamily="34" charset="0"/>
              <a:cs typeface="Arial" panose="020B0604020202020204" pitchFamily="34" charset="0"/>
            </a:endParaRPr>
          </a:p>
          <a:p>
            <a:pPr defTabSz="952462">
              <a:lnSpc>
                <a:spcPct val="107000"/>
              </a:lnSpc>
              <a:spcAft>
                <a:spcPts val="833"/>
              </a:spcAft>
              <a:defRPr/>
            </a:pPr>
            <a:r>
              <a:rPr lang="en-US" sz="1200">
                <a:solidFill>
                  <a:srgbClr val="000000"/>
                </a:solidFill>
                <a:latin typeface="Arial" panose="020B0604020202020204" pitchFamily="34" charset="0"/>
                <a:ea typeface="Calibri" panose="020F0502020204030204" pitchFamily="34" charset="0"/>
                <a:cs typeface="Arial" panose="020B0604020202020204" pitchFamily="34" charset="0"/>
              </a:rPr>
              <a:t>For more information visit </a:t>
            </a:r>
            <a:r>
              <a:rPr lang="en-US" sz="1200" u="sng">
                <a:solidFill>
                  <a:srgbClr val="002868"/>
                </a:solidFill>
                <a:cs typeface="Arial" panose="020B0604020202020204" pitchFamily="34" charset="0"/>
                <a:hlinkClick r:id="rId3">
                  <a:extLst>
                    <a:ext uri="{A12FA001-AC4F-418D-AE19-62706E023703}">
                      <ahyp:hlinkClr xmlns:ahyp="http://schemas.microsoft.com/office/drawing/2018/hyperlinkcolor" val="tx"/>
                    </a:ext>
                  </a:extLst>
                </a:hlinkClick>
              </a:rPr>
              <a:t>bookbundle.program.uconn.edu</a:t>
            </a:r>
            <a:r>
              <a:rPr lang="en-US" sz="1200" u="sng">
                <a:solidFill>
                  <a:srgbClr val="002868"/>
                </a:solidFill>
                <a:cs typeface="Arial" panose="020B0604020202020204" pitchFamily="34" charset="0"/>
              </a:rPr>
              <a:t>.</a:t>
            </a:r>
          </a:p>
          <a:p>
            <a:pPr defTabSz="952462">
              <a:lnSpc>
                <a:spcPct val="107000"/>
              </a:lnSpc>
              <a:spcAft>
                <a:spcPts val="833"/>
              </a:spcAft>
              <a:defRPr/>
            </a:pPr>
            <a:endParaRPr lang="en-US" sz="1200" b="1">
              <a:solidFill>
                <a:srgbClr val="FF0000"/>
              </a:solidFill>
              <a:cs typeface="Arial" panose="020B0604020202020204" pitchFamily="34" charset="0"/>
            </a:endParaRPr>
          </a:p>
          <a:p>
            <a:pPr defTabSz="952462">
              <a:lnSpc>
                <a:spcPct val="107000"/>
              </a:lnSpc>
              <a:spcAft>
                <a:spcPts val="833"/>
              </a:spcAft>
            </a:pPr>
            <a:endParaRPr lang="en-US" sz="2800">
              <a:solidFill>
                <a:srgbClr val="000000"/>
              </a:solidFill>
              <a:latin typeface="IBM Plex Sans" panose="020B0503050203000203" pitchFamily="34" charset="0"/>
              <a:ea typeface="Calibri" panose="020F0502020204030204" pitchFamily="34" charset="0"/>
            </a:endParaRPr>
          </a:p>
          <a:p>
            <a:pPr marL="178587" indent="-178587">
              <a:buFont typeface="Arial" panose="020B0604020202020204" pitchFamily="34" charset="0"/>
              <a:buChar char="•"/>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35227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indent="0">
              <a:buFont typeface="Arial" panose="020B0604020202020204" pitchFamily="34" charset="0"/>
              <a:buNone/>
            </a:pPr>
            <a:r>
              <a:rPr lang="en-US" b="0" i="0">
                <a:solidFill>
                  <a:srgbClr val="000000"/>
                </a:solidFill>
                <a:effectLst/>
                <a:latin typeface="proxima-nova"/>
              </a:rPr>
              <a:t>Title IV funds are federal student aid funds, which are from federal student aid programs administered by the U.S. Department of Education. The U.S. Department of Education regulations only allow schools to use federal student aid to pay for </a:t>
            </a:r>
            <a:r>
              <a:rPr lang="en-US" b="0" i="1">
                <a:solidFill>
                  <a:srgbClr val="000000"/>
                </a:solidFill>
                <a:effectLst/>
                <a:latin typeface="proxima-nova"/>
              </a:rPr>
              <a:t>current academic year institutional charges</a:t>
            </a:r>
            <a:r>
              <a:rPr lang="en-US" b="0" i="0">
                <a:solidFill>
                  <a:srgbClr val="000000"/>
                </a:solidFill>
                <a:effectLst/>
                <a:latin typeface="proxima-nova"/>
              </a:rPr>
              <a:t> unless the student has granted permission to apply these funds to non-institutional charges.</a:t>
            </a:r>
          </a:p>
          <a:p>
            <a:pPr marL="0" indent="0">
              <a:buFont typeface="Arial" panose="020B0604020202020204" pitchFamily="34" charset="0"/>
              <a:buNone/>
            </a:pPr>
            <a:endParaRPr lang="en-US" b="0" i="0">
              <a:solidFill>
                <a:srgbClr val="000000"/>
              </a:solidFill>
              <a:effectLst/>
              <a:latin typeface="proxima-nova"/>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effectLst/>
                <a:latin typeface="Aptos" panose="020B0004020202020204" pitchFamily="34" charset="0"/>
                <a:ea typeface="Aptos" panose="020B0004020202020204" pitchFamily="34" charset="0"/>
                <a:cs typeface="Times New Roman" panose="02020603050405020304" pitchFamily="18" charset="0"/>
              </a:rPr>
              <a:t>The U.S. Department of Education regulations only allow schools to use your Federal Student Aid to pay for current academic year institutional allowable charges, unless student granted permission to apply these funds to non-allowable charges as well.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Per Federal regulations, UConn can only apply Title IV aid to allowable charges such as </a:t>
            </a:r>
            <a:r>
              <a:rPr lang="en-US" b="1"/>
              <a:t>tuition</a:t>
            </a:r>
            <a:r>
              <a:rPr lang="en-US" b="0"/>
              <a:t>,</a:t>
            </a:r>
            <a:r>
              <a:rPr lang="en-US" b="1"/>
              <a:t> mandatory fees</a:t>
            </a:r>
            <a:r>
              <a:rPr lang="en-US" b="0"/>
              <a:t>,</a:t>
            </a:r>
            <a:r>
              <a:rPr lang="en-US" b="1"/>
              <a:t> room </a:t>
            </a:r>
            <a:r>
              <a:rPr lang="en-US" b="0"/>
              <a:t>and </a:t>
            </a:r>
            <a:r>
              <a:rPr lang="en-US" b="1"/>
              <a:t>board contracted with the university</a:t>
            </a:r>
            <a:r>
              <a:rPr lang="en-US"/>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fontAlgn="base">
              <a:lnSpc>
                <a:spcPct val="115000"/>
              </a:lnSpc>
              <a:spcBef>
                <a:spcPts val="0"/>
              </a:spcBef>
              <a:spcAft>
                <a:spcPts val="0"/>
              </a:spcAft>
            </a:pPr>
            <a:r>
              <a:rPr lang="en-US" sz="1200" b="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Non-Allowable Miscellaneous charges may include</a:t>
            </a:r>
            <a:r>
              <a:rPr lang="en-US" sz="1200" b="0"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00">
                <a:solidFill>
                  <a:schemeClr val="tx1"/>
                </a:solidFill>
                <a:effectLst/>
                <a:latin typeface="Aptos" panose="020B0004020202020204" pitchFamily="34" charset="0"/>
                <a:ea typeface="Aptos" panose="020B0004020202020204" pitchFamily="34" charset="0"/>
                <a:cs typeface="Times New Roman" panose="02020603050405020304" pitchFamily="18" charset="0"/>
              </a:rPr>
              <a:t>UConn Sponsored </a:t>
            </a:r>
            <a:r>
              <a:rPr lang="en-US" sz="12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insurance</a:t>
            </a:r>
            <a:r>
              <a:rPr lang="en-US"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Book Bundle</a:t>
            </a:r>
            <a:r>
              <a:rPr lang="en-US"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One Card charges</a:t>
            </a:r>
            <a:r>
              <a:rPr lang="en-US"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service, lab fees</a:t>
            </a:r>
            <a:r>
              <a:rPr lang="en-US"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Parking and Library fines.</a:t>
            </a:r>
            <a:endParaRPr lang="en-US" sz="12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19434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completing the Title IV waiver, you are agreeing to authorize Title IV Funds (Federal Student Financial Aid) to be applied to ALL charges. This includes allowable and non-allowable charges mentioned on previous slide.</a:t>
            </a:r>
          </a:p>
          <a:p>
            <a:endParaRPr lang="en-US" b="0"/>
          </a:p>
          <a:p>
            <a:r>
              <a:rPr lang="en-US" b="0"/>
              <a:t>IF the form is NOT completed BEFORE </a:t>
            </a:r>
            <a:r>
              <a:rPr lang="en-US" sz="1800">
                <a:latin typeface="Calibri" panose="020F0502020204030204" pitchFamily="34" charset="0"/>
                <a:ea typeface="Calibri" panose="020F0502020204030204" pitchFamily="34" charset="0"/>
              </a:rPr>
              <a:t>financial aid is placed on the fee bill, the student may RISK owing a balance. Please see examples below. </a:t>
            </a:r>
          </a:p>
          <a:p>
            <a:endParaRPr lang="en-US" sz="1800" b="0">
              <a:latin typeface="Calibri" panose="020F0502020204030204" pitchFamily="34" charset="0"/>
              <a:ea typeface="Calibri" panose="020F0502020204030204" pitchFamily="34" charset="0"/>
            </a:endParaRPr>
          </a:p>
          <a:p>
            <a:pPr marL="0" marR="0">
              <a:lnSpc>
                <a:spcPct val="115000"/>
              </a:lnSpc>
              <a:spcBef>
                <a:spcPts val="0"/>
              </a:spcBef>
              <a:spcAft>
                <a:spcPts val="0"/>
              </a:spcAft>
            </a:pPr>
            <a:r>
              <a:rPr lang="en-US" sz="1800" b="1" kern="1200">
                <a:solidFill>
                  <a:srgbClr val="000000"/>
                </a:solidFill>
                <a:effectLst/>
                <a:latin typeface="Aptos" panose="020B0004020202020204" pitchFamily="34" charset="0"/>
                <a:ea typeface="Aptos" panose="020B0004020202020204" pitchFamily="34" charset="0"/>
                <a:cs typeface="Arial" panose="020B0604020202020204" pitchFamily="34" charset="0"/>
              </a:rPr>
              <a:t>Example 1- Authorizing by completing the Title IV Waiver</a:t>
            </a:r>
          </a:p>
          <a:p>
            <a:pPr marL="342900" marR="0" indent="-342900">
              <a:lnSpc>
                <a:spcPct val="115000"/>
              </a:lnSpc>
              <a:spcBef>
                <a:spcPts val="0"/>
              </a:spcBef>
              <a:spcAft>
                <a:spcPts val="0"/>
              </a:spcAft>
              <a:buFont typeface="+mj-lt"/>
              <a:buAutoNum type="arabicPeriod"/>
            </a:pP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Student is </a:t>
            </a:r>
            <a:r>
              <a:rPr lang="en-US" sz="1800" kern="1200">
                <a:solidFill>
                  <a:srgbClr val="00339A"/>
                </a:solidFill>
                <a:effectLst/>
                <a:latin typeface="Aptos" panose="020B0004020202020204" pitchFamily="34" charset="0"/>
                <a:ea typeface="Aptos" panose="020B0004020202020204" pitchFamily="34" charset="0"/>
                <a:cs typeface="Arial" panose="020B0604020202020204" pitchFamily="34" charset="0"/>
              </a:rPr>
              <a:t>receiving financial aid</a:t>
            </a: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Student </a:t>
            </a:r>
            <a:r>
              <a:rPr lang="en-US" sz="1800">
                <a:solidFill>
                  <a:srgbClr val="00339A"/>
                </a:solidFill>
                <a:latin typeface="Aptos" panose="020B0004020202020204" pitchFamily="34" charset="0"/>
                <a:ea typeface="Aptos" panose="020B0004020202020204" pitchFamily="34" charset="0"/>
                <a:cs typeface="Arial" panose="020B0604020202020204" pitchFamily="34" charset="0"/>
              </a:rPr>
              <a:t>c</a:t>
            </a:r>
            <a:r>
              <a:rPr lang="en-US" sz="1800" kern="1200">
                <a:solidFill>
                  <a:srgbClr val="00339A"/>
                </a:solidFill>
                <a:effectLst/>
                <a:latin typeface="Aptos" panose="020B0004020202020204" pitchFamily="34" charset="0"/>
                <a:ea typeface="Aptos" panose="020B0004020202020204" pitchFamily="34" charset="0"/>
                <a:cs typeface="Arial" panose="020B0604020202020204" pitchFamily="34" charset="0"/>
              </a:rPr>
              <a:t>ompleted</a:t>
            </a: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 the </a:t>
            </a:r>
            <a:r>
              <a:rPr lang="en-US" sz="1800" kern="1200">
                <a:solidFill>
                  <a:srgbClr val="00339A"/>
                </a:solidFill>
                <a:effectLst/>
                <a:latin typeface="Aptos" panose="020B0004020202020204" pitchFamily="34" charset="0"/>
                <a:ea typeface="Aptos" panose="020B0004020202020204" pitchFamily="34" charset="0"/>
                <a:cs typeface="Arial" panose="020B0604020202020204" pitchFamily="34" charset="0"/>
              </a:rPr>
              <a:t>Title IV Waiver</a:t>
            </a: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Enrolled </a:t>
            </a:r>
            <a:r>
              <a:rPr lang="en-US" sz="1800">
                <a:latin typeface="Aptos" panose="020B0004020202020204" pitchFamily="34" charset="0"/>
                <a:ea typeface="Aptos" panose="020B0004020202020204" pitchFamily="34" charset="0"/>
                <a:cs typeface="Arial" panose="020B0604020202020204" pitchFamily="34" charset="0"/>
              </a:rPr>
              <a:t>in the </a:t>
            </a:r>
            <a:r>
              <a:rPr lang="en-US" sz="1800">
                <a:solidFill>
                  <a:srgbClr val="00339A"/>
                </a:solidFill>
                <a:latin typeface="Aptos" panose="020B0004020202020204" pitchFamily="34" charset="0"/>
                <a:ea typeface="Aptos" panose="020B0004020202020204" pitchFamily="34" charset="0"/>
                <a:cs typeface="Arial" panose="020B0604020202020204" pitchFamily="34" charset="0"/>
              </a:rPr>
              <a:t>Husky Book Bundle</a:t>
            </a: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a:t>
            </a:r>
            <a:endPar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Financial Aid is </a:t>
            </a:r>
            <a:r>
              <a:rPr lang="en-US" sz="1800" b="1" u="sng">
                <a:solidFill>
                  <a:srgbClr val="C00000"/>
                </a:solidFill>
                <a:latin typeface="Aptos" panose="020B0004020202020204" pitchFamily="34" charset="0"/>
                <a:ea typeface="Aptos" panose="020B0004020202020204" pitchFamily="34" charset="0"/>
                <a:cs typeface="Arial" panose="020B0604020202020204" pitchFamily="34" charset="0"/>
              </a:rPr>
              <a:t>allowed</a:t>
            </a:r>
            <a:r>
              <a:rPr lang="en-US" sz="1800" b="1">
                <a:solidFill>
                  <a:srgbClr val="C00000"/>
                </a:solidFill>
                <a:latin typeface="Aptos" panose="020B0004020202020204" pitchFamily="34" charset="0"/>
                <a:ea typeface="Aptos" panose="020B0004020202020204" pitchFamily="34" charset="0"/>
                <a:cs typeface="Arial" panose="020B0604020202020204" pitchFamily="34" charset="0"/>
              </a:rPr>
              <a:t> </a:t>
            </a: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to cover the Husky Book Bundle. </a:t>
            </a:r>
          </a:p>
          <a:p>
            <a:pPr marL="0" marR="0">
              <a:lnSpc>
                <a:spcPct val="115000"/>
              </a:lnSpc>
              <a:spcBef>
                <a:spcPts val="0"/>
              </a:spcBef>
              <a:spcAft>
                <a:spcPts val="0"/>
              </a:spcAft>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800" b="1" kern="1200">
                <a:solidFill>
                  <a:srgbClr val="000000"/>
                </a:solidFill>
                <a:effectLst/>
                <a:latin typeface="Aptos" panose="020B0004020202020204" pitchFamily="34" charset="0"/>
                <a:ea typeface="Aptos" panose="020B0004020202020204" pitchFamily="34" charset="0"/>
                <a:cs typeface="Arial" panose="020B0604020202020204" pitchFamily="34" charset="0"/>
              </a:rPr>
              <a:t>Example- Not Authorizing</a:t>
            </a:r>
          </a:p>
          <a:p>
            <a:pPr marL="342900" marR="0" indent="-342900">
              <a:lnSpc>
                <a:spcPct val="115000"/>
              </a:lnSpc>
              <a:spcBef>
                <a:spcPts val="0"/>
              </a:spcBef>
              <a:spcAft>
                <a:spcPts val="0"/>
              </a:spcAft>
              <a:buFont typeface="+mj-lt"/>
              <a:buAutoNum type="arabicPeriod"/>
            </a:pP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Student is </a:t>
            </a:r>
            <a:r>
              <a:rPr lang="en-US" sz="1800">
                <a:solidFill>
                  <a:srgbClr val="00339A"/>
                </a:solidFill>
                <a:latin typeface="Aptos" panose="020B0004020202020204" pitchFamily="34" charset="0"/>
                <a:ea typeface="Aptos" panose="020B0004020202020204" pitchFamily="34" charset="0"/>
                <a:cs typeface="Arial" panose="020B0604020202020204" pitchFamily="34" charset="0"/>
              </a:rPr>
              <a:t>receiving financial aid</a:t>
            </a: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Student </a:t>
            </a:r>
            <a:r>
              <a:rPr lang="en-US" sz="1800">
                <a:solidFill>
                  <a:srgbClr val="00339A"/>
                </a:solidFill>
                <a:latin typeface="Aptos" panose="020B0004020202020204" pitchFamily="34" charset="0"/>
                <a:ea typeface="Aptos" panose="020B0004020202020204" pitchFamily="34" charset="0"/>
                <a:cs typeface="Arial" panose="020B0604020202020204" pitchFamily="34" charset="0"/>
              </a:rPr>
              <a:t>did not complete </a:t>
            </a: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the </a:t>
            </a:r>
            <a:r>
              <a:rPr lang="en-US" sz="1800">
                <a:solidFill>
                  <a:srgbClr val="00339A"/>
                </a:solidFill>
                <a:latin typeface="Aptos" panose="020B0004020202020204" pitchFamily="34" charset="0"/>
                <a:ea typeface="Aptos" panose="020B0004020202020204" pitchFamily="34" charset="0"/>
                <a:cs typeface="Arial" panose="020B0604020202020204" pitchFamily="34" charset="0"/>
              </a:rPr>
              <a:t>Title IV Waiver</a:t>
            </a: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Enrolled in the </a:t>
            </a:r>
            <a:r>
              <a:rPr lang="en-US" sz="1800" kern="1200">
                <a:solidFill>
                  <a:srgbClr val="00339A"/>
                </a:solidFill>
                <a:effectLst/>
                <a:latin typeface="Aptos" panose="020B0004020202020204" pitchFamily="34" charset="0"/>
                <a:ea typeface="Aptos" panose="020B0004020202020204" pitchFamily="34" charset="0"/>
                <a:cs typeface="Arial" panose="020B0604020202020204" pitchFamily="34" charset="0"/>
              </a:rPr>
              <a:t>Husky Book Bundle</a:t>
            </a: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Financial aid is </a:t>
            </a:r>
            <a:r>
              <a:rPr lang="en-US" sz="1800" b="1" u="sng">
                <a:solidFill>
                  <a:srgbClr val="C00000"/>
                </a:solidFill>
                <a:latin typeface="Aptos" panose="020B0004020202020204" pitchFamily="34" charset="0"/>
                <a:ea typeface="Aptos" panose="020B0004020202020204" pitchFamily="34" charset="0"/>
                <a:cs typeface="Arial" panose="020B0604020202020204" pitchFamily="34" charset="0"/>
              </a:rPr>
              <a:t>NOT allowed </a:t>
            </a:r>
            <a:r>
              <a:rPr lang="en-US" sz="1800">
                <a:solidFill>
                  <a:srgbClr val="000000"/>
                </a:solidFill>
                <a:latin typeface="Aptos" panose="020B0004020202020204" pitchFamily="34" charset="0"/>
                <a:ea typeface="Aptos" panose="020B0004020202020204" pitchFamily="34" charset="0"/>
                <a:cs typeface="Arial" panose="020B0604020202020204" pitchFamily="34" charset="0"/>
              </a:rPr>
              <a:t>to cover the Husky Book Bundle.</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defRPr/>
            </a:pP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Student may receive a </a:t>
            </a:r>
            <a:r>
              <a:rPr lang="en-US" sz="1800" b="1" kern="1200">
                <a:solidFill>
                  <a:srgbClr val="C00000"/>
                </a:solidFill>
                <a:effectLst/>
                <a:latin typeface="Aptos" panose="020B0004020202020204" pitchFamily="34" charset="0"/>
                <a:ea typeface="Aptos" panose="020B0004020202020204" pitchFamily="34" charset="0"/>
                <a:cs typeface="Arial" panose="020B0604020202020204" pitchFamily="34" charset="0"/>
              </a:rPr>
              <a:t>refund</a:t>
            </a: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 for Husky Book Bundle.</a:t>
            </a:r>
            <a:r>
              <a:rPr lang="en-US" sz="2800" b="0">
                <a:latin typeface="Calibri" panose="020F0502020204030204" pitchFamily="34" charset="0"/>
                <a:ea typeface="Calibri" panose="020F0502020204030204" pitchFamily="34" charset="0"/>
              </a:rPr>
              <a:t> If </a:t>
            </a:r>
            <a:r>
              <a:rPr lang="en-US" sz="1800" b="0"/>
              <a:t>you ask for a set amount of aid that included the Husky Book Bundle, a refund will be issued due to not filling out the Title IV Waiver and will then owe it back. UConn</a:t>
            </a:r>
            <a:r>
              <a:rPr lang="en-US" sz="1800" b="0" i="0">
                <a:solidFill>
                  <a:srgbClr val="000000"/>
                </a:solidFill>
                <a:effectLst/>
                <a:latin typeface="proxima-nova"/>
              </a:rPr>
              <a:t> MUST refund the excess funds, unless permission is granted to do otherwise.</a:t>
            </a:r>
            <a:endPar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Student </a:t>
            </a:r>
            <a:r>
              <a:rPr lang="en-US" sz="1800" b="1" kern="1200">
                <a:solidFill>
                  <a:srgbClr val="C00000"/>
                </a:solidFill>
                <a:effectLst/>
                <a:latin typeface="Aptos" panose="020B0004020202020204" pitchFamily="34" charset="0"/>
                <a:ea typeface="Aptos" panose="020B0004020202020204" pitchFamily="34" charset="0"/>
                <a:cs typeface="Arial" panose="020B0604020202020204" pitchFamily="34" charset="0"/>
              </a:rPr>
              <a:t>NOW RISKS OWING </a:t>
            </a:r>
            <a:r>
              <a:rPr lang="en-US" sz="1800" kern="1200">
                <a:solidFill>
                  <a:srgbClr val="000000"/>
                </a:solidFill>
                <a:effectLst/>
                <a:latin typeface="Aptos" panose="020B0004020202020204" pitchFamily="34" charset="0"/>
                <a:ea typeface="Aptos" panose="020B0004020202020204" pitchFamily="34" charset="0"/>
                <a:cs typeface="Arial" panose="020B0604020202020204" pitchFamily="34" charset="0"/>
              </a:rPr>
              <a:t>back the Husky Book Bundle Fee. If the student owes back, they now risk receiving Bursar Holds and Late Fees for not paying the full balance by the fee bill due date. </a:t>
            </a:r>
          </a:p>
          <a:p>
            <a:endParaRPr lang="en-US" sz="1800" b="0">
              <a:latin typeface="Calibri" panose="020F0502020204030204" pitchFamily="34" charset="0"/>
              <a:ea typeface="Calibri" panose="020F0502020204030204" pitchFamily="34" charset="0"/>
            </a:endParaRPr>
          </a:p>
          <a:p>
            <a:endParaRPr lang="en-US"/>
          </a:p>
          <a:p>
            <a:endParaRPr lang="en-US"/>
          </a:p>
          <a:p>
            <a:pPr algn="l"/>
            <a:r>
              <a:rPr lang="en-US" b="1" i="0">
                <a:solidFill>
                  <a:srgbClr val="000000"/>
                </a:solidFill>
                <a:effectLst/>
                <a:latin typeface="proxima nova"/>
              </a:rPr>
              <a:t>Does the authorization form need to be signed each year?</a:t>
            </a:r>
          </a:p>
          <a:p>
            <a:pPr algn="l"/>
            <a:endParaRPr lang="en-US" b="0" i="0">
              <a:solidFill>
                <a:srgbClr val="000000"/>
              </a:solidFill>
              <a:effectLst/>
              <a:latin typeface="proxima nova"/>
            </a:endParaRPr>
          </a:p>
          <a:p>
            <a:pPr algn="l"/>
            <a:r>
              <a:rPr lang="en-US" b="0" i="0">
                <a:solidFill>
                  <a:srgbClr val="000000"/>
                </a:solidFill>
                <a:effectLst/>
                <a:latin typeface="proxima nova"/>
              </a:rPr>
              <a:t>No. The authorization remains in effect while a student at UConn. It may be changed by sending an email request to the Bursar’s Office. To avoid being refunded and owing back, please complete the Title IV Waiver BEFORE  financial aid disburses to the fee bill. </a:t>
            </a:r>
          </a:p>
          <a:p>
            <a:endParaRPr lang="en-US"/>
          </a:p>
        </p:txBody>
      </p:sp>
      <p:sp>
        <p:nvSpPr>
          <p:cNvPr id="4" name="Slide Number Placeholder 3"/>
          <p:cNvSpPr>
            <a:spLocks noGrp="1"/>
          </p:cNvSpPr>
          <p:nvPr>
            <p:ph type="sldNum" sz="quarter" idx="5"/>
          </p:nvPr>
        </p:nvSpPr>
        <p:spPr/>
        <p:txBody>
          <a:bodyPr/>
          <a:lstStyle/>
          <a:p>
            <a:fld id="{BE95D206-7127-477D-85A1-0238F8C19DAD}" type="slidenum">
              <a:rPr lang="en-US" smtClean="0"/>
              <a:t>29</a:t>
            </a:fld>
            <a:endParaRPr lang="en-US"/>
          </a:p>
        </p:txBody>
      </p:sp>
    </p:spTree>
    <p:extLst>
      <p:ext uri="{BB962C8B-B14F-4D97-AF65-F5344CB8AC3E}">
        <p14:creationId xmlns:p14="http://schemas.microsoft.com/office/powerpoint/2010/main" val="1175925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sz="1100"/>
              <a:t>Private scholarships</a:t>
            </a:r>
          </a:p>
          <a:p>
            <a:endParaRPr lang="en-US" sz="1100">
              <a:cs typeface="Calibri"/>
            </a:endParaRPr>
          </a:p>
          <a:p>
            <a:pPr marL="0" marR="0" indent="0">
              <a:lnSpc>
                <a:spcPct val="115000"/>
              </a:lnSpc>
              <a:spcBef>
                <a:spcPts val="0"/>
              </a:spcBef>
              <a:spcAft>
                <a:spcPts val="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What are private scholarships?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Bef>
                <a:spcPts val="0"/>
              </a:spcBef>
              <a:spcAft>
                <a:spcPts val="0"/>
              </a:spcAft>
              <a:buNone/>
            </a:pPr>
            <a:r>
              <a:rPr lang="en-US" sz="1100" kern="100">
                <a:effectLst/>
                <a:latin typeface="Aptos" panose="020B0004020202020204" pitchFamily="34" charset="0"/>
                <a:ea typeface="Aptos" panose="020B0004020202020204" pitchFamily="34" charset="0"/>
                <a:cs typeface="Times New Roman" panose="02020603050405020304" pitchFamily="18" charset="0"/>
              </a:rPr>
              <a:t>Private scholarships are financial awards given by companies, service groups, foundations, organizations and individuals from outside of UConn. </a:t>
            </a:r>
          </a:p>
          <a:p>
            <a:endParaRPr lang="en-US" sz="1100">
              <a:cs typeface="Calibri"/>
            </a:endParaRPr>
          </a:p>
          <a:p>
            <a:pPr marL="0" marR="0" indent="0">
              <a:lnSpc>
                <a:spcPct val="115000"/>
              </a:lnSpc>
              <a:spcBef>
                <a:spcPts val="0"/>
              </a:spcBef>
              <a:spcAft>
                <a:spcPts val="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How do I submit my private scholarship letter? </a:t>
            </a:r>
            <a:endParaRPr lang="en-US" sz="1100">
              <a:cs typeface="Calibri"/>
            </a:endParaRPr>
          </a:p>
          <a:p>
            <a:r>
              <a:rPr lang="en-US" sz="1100"/>
              <a:t>The student must submit the official scholarship letter by visiting our website, clicking “Payment and Refunds” and “Submit Private Scholarships”. If the student forgets how to submit their private scholarship letter(s), they can login to Student Admin to access the payment portal where they can click “Submit Private Scholarships” under “Quick Links” for instructions on how to submit. </a:t>
            </a:r>
          </a:p>
          <a:p>
            <a:endParaRPr lang="en-US" sz="1100"/>
          </a:p>
          <a:p>
            <a:pPr marL="0" marR="0" indent="0">
              <a:lnSpc>
                <a:spcPct val="115000"/>
              </a:lnSpc>
              <a:spcBef>
                <a:spcPts val="0"/>
              </a:spcBef>
              <a:spcAft>
                <a:spcPts val="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What happens after we receive your letter?</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nSpc>
                <a:spcPct val="115000"/>
              </a:lnSpc>
              <a:spcBef>
                <a:spcPts val="0"/>
              </a:spcBef>
              <a:spcAft>
                <a:spcPts val="0"/>
              </a:spcAft>
              <a:buFont typeface="+mj-lt"/>
              <a:buNone/>
              <a:tabLst>
                <a:tab pos="457200" algn="l"/>
              </a:tabLst>
            </a:pPr>
            <a:r>
              <a:rPr lang="en-US" sz="1100" kern="100">
                <a:effectLst/>
                <a:latin typeface="Aptos" panose="020B0004020202020204" pitchFamily="34" charset="0"/>
                <a:ea typeface="Aptos" panose="020B0004020202020204" pitchFamily="34" charset="0"/>
                <a:cs typeface="Times New Roman" panose="02020603050405020304" pitchFamily="18" charset="0"/>
              </a:rPr>
              <a:t>Scholarships split evenly between Fall and Spring terms unless noted in the scholarship letter or under $2,000</a:t>
            </a:r>
            <a:endParaRPr lang="en-US" sz="1100"/>
          </a:p>
          <a:p>
            <a:r>
              <a:rPr lang="en-US" sz="1100"/>
              <a:t> </a:t>
            </a:r>
          </a:p>
          <a:p>
            <a:r>
              <a:rPr lang="en-US" sz="1100"/>
              <a:t>For example, a scholarship of $5000 will be split evenly between the fall and spring.  $2500 will be deferred for each term.</a:t>
            </a:r>
          </a:p>
          <a:p>
            <a:endParaRPr lang="en-US" sz="1100"/>
          </a:p>
          <a:p>
            <a:r>
              <a:rPr lang="en-US" sz="1100"/>
              <a:t>A scholarship of $3,000 that says in the award letter it is only for the fall term will be deferred for the fall only.  </a:t>
            </a:r>
          </a:p>
          <a:p>
            <a:endParaRPr lang="en-US" sz="1100"/>
          </a:p>
          <a:p>
            <a:pPr defTabSz="933237">
              <a:defRPr/>
            </a:pPr>
            <a:r>
              <a:rPr lang="en-US" sz="1100"/>
              <a:t>A scholarship for $500 will only be deferred to that term.</a:t>
            </a:r>
          </a:p>
          <a:p>
            <a:pPr marL="645205" lvl="1" indent="-178587" defTabSz="933237">
              <a:buFont typeface="Arial" panose="020B0604020202020204" pitchFamily="34" charset="0"/>
              <a:buChar char="•"/>
              <a:defRPr/>
            </a:pPr>
            <a:endParaRPr lang="en-US" sz="1100"/>
          </a:p>
          <a:p>
            <a:r>
              <a:rPr lang="en-US" sz="1100"/>
              <a:t>To receive a deferral, the scholarship cannot be based on your GPA, class schedule, or other factors of your studies.</a:t>
            </a:r>
          </a:p>
          <a:p>
            <a:endParaRPr lang="en-US" sz="1100"/>
          </a:p>
          <a:p>
            <a:pPr defTabSz="933237">
              <a:defRPr/>
            </a:pPr>
            <a:r>
              <a:rPr lang="en-US" sz="1100"/>
              <a:t>The Office of the Bursar can defer the scholarship only if the letter is received before October 1st for fall or March 1st for Spring.</a:t>
            </a:r>
          </a:p>
          <a:p>
            <a:pPr defTabSz="933237">
              <a:defRPr/>
            </a:pPr>
            <a:endParaRPr lang="en-US" sz="1100"/>
          </a:p>
          <a:p>
            <a:pPr defTabSz="933237">
              <a:defRPr/>
            </a:pPr>
            <a:r>
              <a:rPr lang="en-US" sz="1100"/>
              <a:t>If we do not receive the scholarship by those dates, the deferral will fall off the fee bill showing a balance. The student will be financially responsible for the balance and will need to contact the scholarship provider. </a:t>
            </a:r>
          </a:p>
          <a:p>
            <a:pPr defTabSz="933237">
              <a:defRPr/>
            </a:pPr>
            <a:endParaRPr lang="en-US" sz="1100"/>
          </a:p>
          <a:p>
            <a:pPr marL="0" marR="0" lvl="0" indent="0" algn="l" defTabSz="933237" rtl="0" eaLnBrk="1" fontAlgn="auto" latinLnBrk="0" hangingPunct="1">
              <a:lnSpc>
                <a:spcPct val="100000"/>
              </a:lnSpc>
              <a:spcBef>
                <a:spcPts val="0"/>
              </a:spcBef>
              <a:spcAft>
                <a:spcPts val="0"/>
              </a:spcAft>
              <a:buClrTx/>
              <a:buSzTx/>
              <a:buFontTx/>
              <a:buNone/>
              <a:tabLst/>
              <a:defRPr/>
            </a:pPr>
            <a:r>
              <a:rPr lang="en-US" sz="1100"/>
              <a:t>Please note UConn does not invoice scholarships.</a:t>
            </a:r>
          </a:p>
          <a:p>
            <a:pPr defTabSz="933237">
              <a:defRPr/>
            </a:pPr>
            <a:endParaRPr lang="en-US" sz="1100"/>
          </a:p>
          <a:p>
            <a:pPr marL="178587" indent="-178587">
              <a:buFont typeface="Arial" panose="020B0604020202020204" pitchFamily="34" charset="0"/>
              <a:buChar char="•"/>
            </a:pPr>
            <a:endParaRPr lang="en-US" sz="1100">
              <a:cs typeface="Calibri"/>
            </a:endParaRPr>
          </a:p>
          <a:p>
            <a:pPr marL="773875" lvl="1"/>
            <a:endParaRPr lang="en-US" sz="1100">
              <a:cs typeface="Calibri"/>
            </a:endParaRP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139071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a:t>What happens on Day 10?!</a:t>
            </a:r>
          </a:p>
          <a:p>
            <a:endParaRPr lang="en-US"/>
          </a:p>
          <a:p>
            <a:r>
              <a:rPr lang="en-US"/>
              <a:t>Day 10 is the.. </a:t>
            </a:r>
          </a:p>
          <a:p>
            <a:endParaRPr lang="en-US"/>
          </a:p>
          <a:p>
            <a:pPr lvl="0">
              <a:lnSpc>
                <a:spcPct val="120000"/>
              </a:lnSpc>
              <a:buFont typeface="Wingdings" panose="05000000000000000000" pitchFamily="2" charset="2"/>
              <a:buNone/>
            </a:pPr>
            <a:r>
              <a:rPr lang="en-US" sz="1200">
                <a:latin typeface="Aptos" panose="020B0004020202020204" pitchFamily="34" charset="0"/>
              </a:rPr>
              <a:t>Last day to add or drop classes.</a:t>
            </a:r>
          </a:p>
          <a:p>
            <a:pPr lvl="0">
              <a:lnSpc>
                <a:spcPct val="120000"/>
              </a:lnSpc>
              <a:buFont typeface="Wingdings" panose="05000000000000000000" pitchFamily="2" charset="2"/>
              <a:buNone/>
            </a:pPr>
            <a:endParaRPr lang="en-US" sz="1200">
              <a:latin typeface="Aptos" panose="020B0004020202020204" pitchFamily="34" charset="0"/>
            </a:endParaRPr>
          </a:p>
          <a:p>
            <a:pPr lvl="0">
              <a:lnSpc>
                <a:spcPct val="120000"/>
              </a:lnSpc>
              <a:buFont typeface="Wingdings" panose="05000000000000000000" pitchFamily="2" charset="2"/>
              <a:buNone/>
            </a:pPr>
            <a:r>
              <a:rPr lang="en-US" sz="1200">
                <a:latin typeface="Aptos" panose="020B0004020202020204" pitchFamily="34" charset="0"/>
              </a:rPr>
              <a:t>Last day to add or waive the Husky Book Bundle Fee.</a:t>
            </a:r>
          </a:p>
          <a:p>
            <a:pPr lvl="0">
              <a:lnSpc>
                <a:spcPct val="120000"/>
              </a:lnSpc>
              <a:buFont typeface="Wingdings" panose="05000000000000000000" pitchFamily="2" charset="2"/>
              <a:buNone/>
            </a:pPr>
            <a:endParaRPr lang="en-US" sz="1200">
              <a:latin typeface="Aptos" panose="020B0004020202020204" pitchFamily="34" charset="0"/>
            </a:endParaRPr>
          </a:p>
          <a:p>
            <a:pPr lvl="0">
              <a:lnSpc>
                <a:spcPct val="120000"/>
              </a:lnSpc>
              <a:buFont typeface="Wingdings" panose="05000000000000000000" pitchFamily="2" charset="2"/>
              <a:buNone/>
            </a:pPr>
            <a:r>
              <a:rPr lang="en-US" sz="1200">
                <a:latin typeface="Aptos" panose="020B0004020202020204" pitchFamily="34" charset="0"/>
              </a:rPr>
              <a:t>Last day fee bill will decrease if student drops below full-time status, which means…</a:t>
            </a:r>
          </a:p>
          <a:p>
            <a:pPr lvl="0">
              <a:lnSpc>
                <a:spcPct val="120000"/>
              </a:lnSpc>
              <a:buFont typeface="Wingdings" panose="05000000000000000000" pitchFamily="2" charset="2"/>
              <a:buNone/>
            </a:pPr>
            <a:endParaRPr lang="en-US" sz="1200">
              <a:latin typeface="Aptos" panose="020B0004020202020204" pitchFamily="34" charset="0"/>
            </a:endParaRPr>
          </a:p>
          <a:p>
            <a:pPr lvl="0">
              <a:lnSpc>
                <a:spcPct val="120000"/>
              </a:lnSpc>
              <a:buFont typeface="Wingdings" panose="05000000000000000000" pitchFamily="2" charset="2"/>
              <a:buNone/>
            </a:pPr>
            <a:r>
              <a:rPr lang="en-US" sz="1200">
                <a:latin typeface="Aptos" panose="020B0004020202020204" pitchFamily="34" charset="0"/>
              </a:rPr>
              <a:t>Student will then be financially responsible for the class dropped after Day 10.</a:t>
            </a:r>
          </a:p>
          <a:p>
            <a:pPr lvl="0">
              <a:lnSpc>
                <a:spcPct val="120000"/>
              </a:lnSpc>
              <a:buFont typeface="Wingdings" panose="05000000000000000000" pitchFamily="2" charset="2"/>
              <a:buNone/>
            </a:pPr>
            <a:endParaRPr lang="en-US" sz="1200">
              <a:latin typeface="Aptos" panose="020B0004020202020204" pitchFamily="34" charset="0"/>
            </a:endParaRPr>
          </a:p>
          <a:p>
            <a:pPr lvl="0">
              <a:lnSpc>
                <a:spcPct val="120000"/>
              </a:lnSpc>
              <a:buFont typeface="Wingdings" panose="05000000000000000000" pitchFamily="2" charset="2"/>
              <a:buNone/>
            </a:pPr>
            <a:r>
              <a:rPr lang="en-US" sz="1200">
                <a:latin typeface="Aptos" panose="020B0004020202020204" pitchFamily="34" charset="0"/>
              </a:rPr>
              <a:t>Financial aid may be adjusted based on registration at Day 10 if the student drops below 12+ credits/ full-time status</a:t>
            </a:r>
          </a:p>
          <a:p>
            <a:pPr lvl="0">
              <a:lnSpc>
                <a:spcPct val="120000"/>
              </a:lnSpc>
              <a:buFont typeface="Wingdings" panose="05000000000000000000" pitchFamily="2" charset="2"/>
              <a:buNone/>
            </a:pPr>
            <a:endParaRPr lang="en-US" sz="1200">
              <a:latin typeface="Aptos" panose="020B0004020202020204" pitchFamily="34" charset="0"/>
            </a:endParaRP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932599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a:lnSpc>
                <a:spcPct val="90000"/>
              </a:lnSpc>
            </a:pPr>
            <a:r>
              <a:rPr lang="en-US" sz="1200"/>
              <a:t>Most UConn students receive some form of refund during their studies.</a:t>
            </a:r>
          </a:p>
          <a:p>
            <a:pPr>
              <a:lnSpc>
                <a:spcPct val="90000"/>
              </a:lnSpc>
            </a:pPr>
            <a:endParaRPr lang="en-US" sz="1200"/>
          </a:p>
          <a:p>
            <a:pPr>
              <a:lnSpc>
                <a:spcPct val="90000"/>
              </a:lnSpc>
            </a:pPr>
            <a:r>
              <a:rPr lang="en-US" sz="1200"/>
              <a:t>Refund checks for the beginning of a semester will be issued within 14 days of Financial Aid disbursement.</a:t>
            </a:r>
          </a:p>
          <a:p>
            <a:pPr>
              <a:lnSpc>
                <a:spcPct val="90000"/>
              </a:lnSpc>
            </a:pPr>
            <a:endParaRPr lang="en-US" sz="1200"/>
          </a:p>
          <a:p>
            <a:pPr marL="0" marR="0" lvl="0" indent="0" algn="l" defTabSz="952462" rtl="0" eaLnBrk="1" fontAlgn="auto" latinLnBrk="0" hangingPunct="1">
              <a:lnSpc>
                <a:spcPct val="90000"/>
              </a:lnSpc>
              <a:spcBef>
                <a:spcPts val="0"/>
              </a:spcBef>
              <a:spcAft>
                <a:spcPts val="0"/>
              </a:spcAft>
              <a:buClrTx/>
              <a:buSzTx/>
              <a:buFontTx/>
              <a:buNone/>
              <a:tabLst/>
              <a:defRPr/>
            </a:pPr>
            <a:r>
              <a:rPr lang="en-US" sz="1200"/>
              <a:t>Refunds are not available for in-person pickup. The student can sign up for direct deposit in quick links. The student will need to enter their routing and account bank numbers. An email notification will be sent to the student once they are enrolled in Direct Deposit. Please allow 1-3 business day for refund to arrive in students bank account. </a:t>
            </a:r>
          </a:p>
          <a:p>
            <a:pPr marL="0" marR="0" lvl="0" indent="0" algn="l" defTabSz="952462" rtl="0" eaLnBrk="1" fontAlgn="auto" latinLnBrk="0" hangingPunct="1">
              <a:lnSpc>
                <a:spcPct val="90000"/>
              </a:lnSpc>
              <a:spcBef>
                <a:spcPts val="0"/>
              </a:spcBef>
              <a:spcAft>
                <a:spcPts val="0"/>
              </a:spcAft>
              <a:buClrTx/>
              <a:buSzTx/>
              <a:buFontTx/>
              <a:buNone/>
              <a:tabLst/>
              <a:defRPr/>
            </a:pPr>
            <a:endParaRPr lang="en-US" sz="1200"/>
          </a:p>
          <a:p>
            <a:pPr marL="0" marR="0" lvl="0" indent="0" algn="l" defTabSz="952462" rtl="0" eaLnBrk="1" fontAlgn="auto" latinLnBrk="0" hangingPunct="1">
              <a:lnSpc>
                <a:spcPct val="90000"/>
              </a:lnSpc>
              <a:spcBef>
                <a:spcPts val="0"/>
              </a:spcBef>
              <a:spcAft>
                <a:spcPts val="0"/>
              </a:spcAft>
              <a:buClrTx/>
              <a:buSzTx/>
              <a:buFontTx/>
              <a:buNone/>
              <a:tabLst/>
              <a:defRPr/>
            </a:pPr>
            <a:r>
              <a:rPr lang="en-US" sz="1200"/>
              <a:t>If the student does not sign up for direct deposit before receiving their refund, they will receive a paper check that will be cut on Wednesday and mailed to the address on file. Paper mail checks may take 1-2 weeks to receive. It will be the student's responsibility to update their address on file if they wish to receive a paper check. Due to these reasons, we recommend all students to enroll in direct deposit. </a:t>
            </a:r>
          </a:p>
          <a:p>
            <a:pPr>
              <a:lnSpc>
                <a:spcPct val="90000"/>
              </a:lnSpc>
            </a:pPr>
            <a:endParaRPr lang="en-US"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cs typeface="Calibri"/>
              </a:rPr>
              <a:t>Most international students pay with a wire transfer.</a:t>
            </a:r>
            <a:r>
              <a:rPr lang="en-US"/>
              <a:t> Students should not send payment that exceeds their total charges owed to the University.  UConn cannot accept payment for other costs such as off-campus housing, rent, food, utilities, etc.  You must fund these expenses directly to your own personal bank account, and not through UConn.  Any excess amount will be returned to the originating account or held for the next semester fee bill. The Office of the Bursar is happy to offer refunds to international bank accounts.  When </a:t>
            </a:r>
            <a:r>
              <a:rPr lang="en-US">
                <a:hlinkClick r:id="rId3" tooltip="https://nam10.safelinks.protection.outlook.com/?url=https%3a%2f%2fkb.uconn.edu%2fspace%2fsas%2f10769926771%2frequesting%2ba%2brefund&amp;data=05%7c02%7csherri.manis%40uconn.edu%7c0acc1175a61e424aa9b208dce17019c6%7c17f1a87e2a254eaab9df9d439034b080%7c0%7c0%7c638633118788186073%7cunknown%7ctwfpbgzsb3d8eyjwijoimc4wljawmdailcjqijoiv2lumziilcjbtii6ik1hawwilcjxvci6mn0%3d%7c0%7c%7c%7c&amp;sdata=6l5wfwwouxfrhnqzqaabjy21z6k8kz5ydplpfjqrb6y%3d&amp;reserved=0"/>
              </a:rPr>
              <a:t>requesting a refund</a:t>
            </a:r>
            <a:r>
              <a:rPr lang="en-US"/>
              <a:t> in your Student Admin portal, select the option “I would like a refund by international wire”.   The Student Disbursements office will then email you with instructions to collect banking information if needed.</a:t>
            </a:r>
          </a:p>
          <a:p>
            <a:pPr rtl="0"/>
            <a:endParaRPr lang="en-US"/>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459164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sz="1200"/>
              <a:t>If the student or Authorized User does not pay the fee bill penalties may apply to the student's account.</a:t>
            </a:r>
          </a:p>
          <a:p>
            <a:endParaRPr lang="en-US" sz="1200">
              <a:cs typeface="Calibri"/>
            </a:endParaRPr>
          </a:p>
          <a:p>
            <a:pPr marL="0" indent="0">
              <a:buFont typeface="Arial" panose="020B0604020202020204" pitchFamily="34" charset="0"/>
              <a:buNone/>
            </a:pPr>
            <a:r>
              <a:rPr lang="en-US" sz="1200" b="1">
                <a:latin typeface="Aptos" panose="020B0004020202020204" pitchFamily="34" charset="0"/>
              </a:rPr>
              <a:t>What happens if the balance is not paid by the fee bill due date?</a:t>
            </a:r>
          </a:p>
          <a:p>
            <a:pPr>
              <a:buFont typeface="Wingdings" panose="05000000000000000000" pitchFamily="2" charset="2"/>
              <a:buChar char="ü"/>
            </a:pPr>
            <a:r>
              <a:rPr lang="en-US" sz="1200">
                <a:latin typeface="Aptos" panose="020B0004020202020204" pitchFamily="34" charset="0"/>
              </a:rPr>
              <a:t>Student may receive up to $300 in late fees per semester</a:t>
            </a:r>
          </a:p>
          <a:p>
            <a:pPr>
              <a:buFont typeface="Wingdings" panose="05000000000000000000" pitchFamily="2" charset="2"/>
              <a:buChar char="ü"/>
            </a:pPr>
            <a:r>
              <a:rPr lang="en-US" sz="1200">
                <a:latin typeface="Aptos" panose="020B0004020202020204" pitchFamily="34" charset="0"/>
              </a:rPr>
              <a:t>Bursar Holds will be placed </a:t>
            </a:r>
          </a:p>
          <a:p>
            <a:pPr>
              <a:buFont typeface="Wingdings" panose="05000000000000000000" pitchFamily="2" charset="2"/>
              <a:buChar char="ü"/>
            </a:pPr>
            <a:r>
              <a:rPr lang="en-US" sz="1200">
                <a:latin typeface="Aptos" panose="020B0004020202020204" pitchFamily="34" charset="0"/>
              </a:rPr>
              <a:t>Holds stop students from entering the UConn Rec Center</a:t>
            </a:r>
          </a:p>
          <a:p>
            <a:pPr>
              <a:buFont typeface="Wingdings" panose="05000000000000000000" pitchFamily="2" charset="2"/>
              <a:buChar char="ü"/>
            </a:pPr>
            <a:r>
              <a:rPr lang="en-US" sz="1200">
                <a:latin typeface="Aptos" panose="020B0004020202020204" pitchFamily="34" charset="0"/>
              </a:rPr>
              <a:t>Student cannot register for upcoming classes until past due balance is paid off</a:t>
            </a:r>
            <a:r>
              <a:rPr lang="en-US" sz="1200"/>
              <a:t>.</a:t>
            </a:r>
            <a:endParaRPr lang="en-US">
              <a:cs typeface="Calibri"/>
            </a:endParaRPr>
          </a:p>
          <a:p>
            <a:pPr marL="0" indent="0">
              <a:buFont typeface="Arial" panose="020B0604020202020204" pitchFamily="34" charset="0"/>
              <a:buNone/>
            </a:pPr>
            <a:endParaRPr lang="en-US" sz="600" b="1">
              <a:latin typeface="Aptos" panose="020B0004020202020204" pitchFamily="34" charset="0"/>
            </a:endParaRPr>
          </a:p>
          <a:p>
            <a:pPr marL="0" indent="0">
              <a:buFont typeface="Arial" panose="020B0604020202020204" pitchFamily="34" charset="0"/>
              <a:buNone/>
            </a:pPr>
            <a:r>
              <a:rPr lang="en-US" sz="1200" b="1">
                <a:latin typeface="Aptos" panose="020B0004020202020204" pitchFamily="34" charset="0"/>
              </a:rPr>
              <a:t>What happens if the fee bill is not paid by the first day of classes? </a:t>
            </a:r>
          </a:p>
          <a:p>
            <a:pPr>
              <a:buFont typeface="Wingdings" panose="05000000000000000000" pitchFamily="2" charset="2"/>
              <a:buChar char="ü"/>
            </a:pPr>
            <a:r>
              <a:rPr lang="en-US" sz="1200">
                <a:latin typeface="Aptos" panose="020B0004020202020204" pitchFamily="34" charset="0"/>
              </a:rPr>
              <a:t>Students can still attend classes, but they will receive Bursar Holds that will prevent them from registering for more classes. </a:t>
            </a:r>
          </a:p>
          <a:p>
            <a:pPr marL="0" indent="0">
              <a:buNone/>
            </a:pPr>
            <a:endParaRPr lang="en-US" sz="600">
              <a:latin typeface="Aptos" panose="020B0004020202020204" pitchFamily="34" charset="0"/>
            </a:endParaRPr>
          </a:p>
          <a:p>
            <a:pPr marL="0" indent="0">
              <a:buNone/>
            </a:pPr>
            <a:r>
              <a:rPr lang="en-US" sz="1200" b="1">
                <a:latin typeface="Aptos" panose="020B0004020202020204" pitchFamily="34" charset="0"/>
              </a:rPr>
              <a:t>Can I move into my dorm if I did not pay?</a:t>
            </a:r>
          </a:p>
          <a:p>
            <a:pPr>
              <a:buFont typeface="Wingdings" panose="05000000000000000000" pitchFamily="2" charset="2"/>
              <a:buChar char="ü"/>
            </a:pPr>
            <a:r>
              <a:rPr lang="en-US" sz="1200">
                <a:latin typeface="Aptos" panose="020B0004020202020204" pitchFamily="34" charset="0"/>
              </a:rPr>
              <a:t>Yes. Students may still move into their UConn housing. </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312069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a:t>You can reach the Office of the Bursar by calling our Client Service Center at 860-486-4830 or by email at bursar@uconn.edu. Our office hours are Monday through Friday, 8am- 5pm.</a:t>
            </a:r>
          </a:p>
          <a:p>
            <a:endParaRPr lang="en-US"/>
          </a:p>
          <a:p>
            <a:r>
              <a:rPr lang="en-US"/>
              <a:t>Thank you and we wish you the best during your time here at UCONN. </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922437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defTabSz="952462">
              <a:defRPr/>
            </a:pPr>
            <a:r>
              <a:rPr lang="en-US" sz="1200"/>
              <a:t>Here at UCONN, the Office of the Bursar bills for tuition and fees. Receives payments, offers payment plans, post private scholarships, invoices third party payments and issues refunds for overpayments on </a:t>
            </a:r>
            <a:r>
              <a:rPr lang="en-US" sz="1200" u="sng"/>
              <a:t>a</a:t>
            </a:r>
            <a:r>
              <a:rPr lang="en-US" sz="1200"/>
              <a:t> student’s account.  </a:t>
            </a:r>
          </a:p>
          <a:p>
            <a:pPr defTabSz="952462">
              <a:defRPr/>
            </a:pPr>
            <a:endParaRPr lang="en-US" sz="1200"/>
          </a:p>
          <a:p>
            <a:pPr defTabSz="952462">
              <a:defRPr/>
            </a:pPr>
            <a:r>
              <a:rPr lang="en-US" sz="1200"/>
              <a:t>Students might have overpayments refunded to them to pay for living expenses and or school supplies.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94651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CEIN program is a full time 12-month program. Students will receive three bills. The first one in the spring, summer and then fall. </a:t>
            </a:r>
          </a:p>
          <a:p>
            <a:endParaRPr lang="en-US"/>
          </a:p>
          <a:p>
            <a:r>
              <a:rPr lang="en-US"/>
              <a:t>Spring and Summer 2025 Students will be billed $867 per credit along with mandatory fees that are non waivable. Fall 2025 tuition and fees will be posted on our website mid Spring 2025. For a description of mandatory fees, please visit our website bursar.uconn.edu . </a:t>
            </a:r>
          </a:p>
          <a:p>
            <a:endParaRPr lang="en-US"/>
          </a:p>
        </p:txBody>
      </p:sp>
      <p:sp>
        <p:nvSpPr>
          <p:cNvPr id="4" name="Slide Number Placeholder 3"/>
          <p:cNvSpPr>
            <a:spLocks noGrp="1"/>
          </p:cNvSpPr>
          <p:nvPr>
            <p:ph type="sldNum" sz="quarter" idx="5"/>
          </p:nvPr>
        </p:nvSpPr>
        <p:spPr/>
        <p:txBody>
          <a:bodyPr/>
          <a:lstStyle/>
          <a:p>
            <a:fld id="{BE95D206-7127-477D-85A1-0238F8C19DAD}" type="slidenum">
              <a:rPr lang="en-US" smtClean="0"/>
              <a:t>18</a:t>
            </a:fld>
            <a:endParaRPr lang="en-US"/>
          </a:p>
        </p:txBody>
      </p:sp>
    </p:spTree>
    <p:extLst>
      <p:ext uri="{BB962C8B-B14F-4D97-AF65-F5344CB8AC3E}">
        <p14:creationId xmlns:p14="http://schemas.microsoft.com/office/powerpoint/2010/main" val="1030728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defTabSz="933237">
              <a:defRPr/>
            </a:pPr>
            <a:r>
              <a:rPr lang="en-US" sz="1200" b="0"/>
              <a:t>The student can grant anyone access to their student financial records by visiting our website bursar.uconn.edu. Here they may find step-by-step instructions on how to set parents and guardians up.</a:t>
            </a:r>
          </a:p>
          <a:p>
            <a:pPr defTabSz="933237">
              <a:defRPr/>
            </a:pPr>
            <a:endParaRPr lang="en-US" sz="1200" b="0"/>
          </a:p>
          <a:p>
            <a:pPr defTabSz="933237">
              <a:defRPr/>
            </a:pPr>
            <a:r>
              <a:rPr lang="en-US" sz="1200" b="0"/>
              <a:t>There are 3 types of access. </a:t>
            </a:r>
          </a:p>
          <a:p>
            <a:pPr defTabSz="933237">
              <a:defRPr/>
            </a:pPr>
            <a:endParaRPr lang="en-US" sz="105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First access is FERPA. Known as the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Family Educational Rights &amp; Privacy Act of 1974. The goal is to pr</a:t>
            </a:r>
            <a:r>
              <a:rPr lang="en-US" err="1">
                <a:solidFill>
                  <a:prstClr val="black"/>
                </a:solidFill>
                <a:latin typeface="Aptos" panose="020B0004020202020204" pitchFamily="34" charset="0"/>
                <a:ea typeface="Calibri" panose="020F0502020204030204" pitchFamily="34" charset="0"/>
                <a:cs typeface="Arial" panose="020B0604020202020204" pitchFamily="34" charset="0"/>
              </a:rPr>
              <a:t>otect</a:t>
            </a:r>
            <a:r>
              <a:rPr lang="en-US">
                <a:solidFill>
                  <a:prstClr val="black"/>
                </a:solidFill>
                <a:latin typeface="Aptos" panose="020B0004020202020204" pitchFamily="34" charset="0"/>
                <a:ea typeface="Calibri" panose="020F0502020204030204" pitchFamily="34" charset="0"/>
                <a:cs typeface="Arial" panose="020B0604020202020204" pitchFamily="34" charset="0"/>
              </a:rPr>
              <a:t> the student’s academic record &amp; protect students' privacy </a:t>
            </a: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To allow us to legally talk and email with someone else about the student's bill, the student must set up a FERPA PIN for that individual. </a:t>
            </a:r>
            <a:r>
              <a:rPr lang="en-US" sz="1200" b="0">
                <a:effectLst/>
                <a:latin typeface="Arial" panose="020B0604020202020204" pitchFamily="34" charset="0"/>
                <a:ea typeface="Calibri" panose="020F0502020204030204" pitchFamily="34" charset="0"/>
                <a:cs typeface="Arial" panose="020B0604020202020204" pitchFamily="34" charset="0"/>
              </a:rPr>
              <a:t>The </a:t>
            </a:r>
            <a:r>
              <a:rPr lang="en-US" sz="1200" b="0">
                <a:solidFill>
                  <a:srgbClr val="002868"/>
                </a:solidFill>
                <a:effectLst/>
                <a:latin typeface="Arial" panose="020B0604020202020204" pitchFamily="34" charset="0"/>
                <a:ea typeface="Calibri" panose="020F0502020204030204" pitchFamily="34" charset="0"/>
                <a:cs typeface="Arial" panose="020B0604020202020204" pitchFamily="34" charset="0"/>
              </a:rPr>
              <a:t>FERPA </a:t>
            </a:r>
            <a:r>
              <a:rPr lang="en-US" sz="1200" b="0">
                <a:solidFill>
                  <a:srgbClr val="002868"/>
                </a:solidFill>
                <a:latin typeface="Arial" panose="020B0604020202020204" pitchFamily="34" charset="0"/>
                <a:ea typeface="Calibri" panose="020F0502020204030204" pitchFamily="34" charset="0"/>
                <a:cs typeface="Arial" panose="020B0604020202020204" pitchFamily="34" charset="0"/>
              </a:rPr>
              <a:t>pin</a:t>
            </a:r>
            <a:r>
              <a:rPr lang="en-US" sz="1200" b="0">
                <a:solidFill>
                  <a:srgbClr val="002868"/>
                </a:solidFill>
                <a:effectLst/>
                <a:latin typeface="Arial" panose="020B0604020202020204" pitchFamily="34" charset="0"/>
                <a:ea typeface="Calibri" panose="020F0502020204030204" pitchFamily="34" charset="0"/>
                <a:cs typeface="Arial" panose="020B0604020202020204" pitchFamily="34" charset="0"/>
              </a:rPr>
              <a:t> </a:t>
            </a:r>
            <a:r>
              <a:rPr lang="en-US" sz="1200" b="0">
                <a:effectLst/>
                <a:latin typeface="Arial" panose="020B0604020202020204" pitchFamily="34" charset="0"/>
                <a:ea typeface="Calibri" panose="020F0502020204030204" pitchFamily="34" charset="0"/>
                <a:cs typeface="Arial" panose="020B0604020202020204" pitchFamily="34" charset="0"/>
              </a:rPr>
              <a:t>refers to a federal law requiring students to create a pin for any individual wishing to speak on behalf of the students account besides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r>
              <a:rPr lang="en-US" sz="1200" b="0"/>
              <a:t>Once the students creates a 4-digit FERPA PIN allowing access to talk about student financial information, we may then open the student’s account and communicate with the parent and guardian. Otherwise, we cannot talk about the student's account.</a:t>
            </a:r>
          </a:p>
          <a:p>
            <a:pPr marL="0" indent="0">
              <a:buFont typeface="Arial" panose="020B0604020202020204" pitchFamily="34" charset="0"/>
              <a:buNone/>
            </a:pPr>
            <a:endParaRPr lang="en-US" sz="1200" b="0"/>
          </a:p>
          <a:p>
            <a:r>
              <a:rPr lang="en-US" sz="1200" b="0"/>
              <a:t>The second access is Delegate User. This allows someone else to access and view  the students account. They can only view student records and download the 1098-T tax form. The student decides what they can see. </a:t>
            </a:r>
          </a:p>
          <a:p>
            <a:pPr marL="291636" indent="-291636">
              <a:buFont typeface="Arial" panose="020B0604020202020204" pitchFamily="34" charset="0"/>
              <a:buChar char="•"/>
            </a:pPr>
            <a:endParaRPr lang="en-US" sz="1200" b="0"/>
          </a:p>
          <a:p>
            <a:r>
              <a:rPr lang="en-US" sz="1200" b="0"/>
              <a:t>Third access is an Authorized User. To allow someone else to view, pay and enroll the fee bill in a payment plan online, the student must set them up as an Authorized User. Authorized Users will still need a 4-digit FERPA pin if they wish to email or call-in asking questions about the student's fee bill. Please note in order to view and download the 1098-T Form, the Authorized User must be set up as a Delegate User. </a:t>
            </a:r>
          </a:p>
          <a:p>
            <a:pPr marL="171450" indent="-171450">
              <a:buFont typeface="Arial" panose="020B0604020202020204" pitchFamily="34" charset="0"/>
              <a:buChar char="•"/>
            </a:pPr>
            <a:endParaRPr lang="en-US" sz="1200" b="0"/>
          </a:p>
          <a:p>
            <a:pPr marL="0" indent="0">
              <a:buFont typeface="Arial" panose="020B0604020202020204" pitchFamily="34" charset="0"/>
              <a:buNone/>
            </a:pPr>
            <a:r>
              <a:rPr lang="en-US" sz="1200" b="0"/>
              <a:t>If you wish to grant access, please set up before the semester starts by visiting our website Bursar.uconn.edu and click “Share My Information.” </a:t>
            </a:r>
            <a:endParaRPr lang="en-US" b="0"/>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946513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a:t>To view the fee bill, the student and Delegate User, will need to visit our website to login. </a:t>
            </a:r>
          </a:p>
          <a:p>
            <a:endParaRPr lang="en-US"/>
          </a:p>
          <a:p>
            <a:r>
              <a:rPr lang="en-US"/>
              <a:t>Once the fee bill is pulled up, it is important to understand what each section means.</a:t>
            </a:r>
          </a:p>
          <a:p>
            <a:endParaRPr lang="en-US"/>
          </a:p>
          <a:p>
            <a:r>
              <a:rPr lang="en-US"/>
              <a:t>The top section states charges, or in other words, tuition, fees, and any other expenses the student will have to pay for.  There will be a due date for each charge.</a:t>
            </a:r>
          </a:p>
          <a:p>
            <a:endParaRPr lang="en-US"/>
          </a:p>
          <a:p>
            <a:r>
              <a:rPr lang="en-US"/>
              <a:t>The next section is the credits section.  This section represents any payments that were made out-of-pocket, loans, scholarships, waivers, or anything else that will pay the bill.</a:t>
            </a:r>
          </a:p>
          <a:p>
            <a:endParaRPr lang="en-US"/>
          </a:p>
          <a:p>
            <a:r>
              <a:rPr lang="en-US" sz="1800">
                <a:latin typeface="Calibri" panose="020F0502020204030204" pitchFamily="34" charset="0"/>
                <a:ea typeface="Calibri" panose="020F0502020204030204" pitchFamily="34" charset="0"/>
              </a:rPr>
              <a:t>Refunds are issued if the bill is overpaid. If the credit is from a parent plus loan, the refund will be issued to the borrower unless indicated the refund can go to the student when the application was completed. </a:t>
            </a:r>
          </a:p>
          <a:p>
            <a:endParaRPr lang="en-US"/>
          </a:p>
          <a:p>
            <a:r>
              <a:rPr lang="en-US"/>
              <a:t>Anticipated Deferrals are payments that are expected to come in and post on the student's fee bill.</a:t>
            </a:r>
            <a:endParaRPr lang="en-US">
              <a:cs typeface="Calibri"/>
            </a:endParaRPr>
          </a:p>
          <a:p>
            <a:endParaRPr lang="en-US"/>
          </a:p>
          <a:p>
            <a:r>
              <a:rPr lang="en-US"/>
              <a:t>Deferrals are most commonly placed when UConn is expecting a loan, a private scholarship and or the fee bill has been enrolled in a payment plan. Please note that if the funds do not come in, the student will be financially responsible for the remaining balance.</a:t>
            </a:r>
            <a:endParaRPr lang="en-US">
              <a:cs typeface="Calibri"/>
            </a:endParaRPr>
          </a:p>
          <a:p>
            <a:endParaRPr lang="en-US"/>
          </a:p>
          <a:p>
            <a:r>
              <a:rPr lang="en-US"/>
              <a:t>The balance at the bottom of the screen is the amount they owe.  If the balance is negative, it means the account has been overpaid. </a:t>
            </a:r>
          </a:p>
          <a:p>
            <a:endParaRPr lang="en-US"/>
          </a:p>
          <a:p>
            <a:r>
              <a:rPr lang="en-US"/>
              <a:t>To login, please visit our website, click Student Administration or Delegate Login. </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3535154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a:t>The student and Authorized User login can be found on our home page. </a:t>
            </a:r>
          </a:p>
          <a:p>
            <a:endParaRPr lang="en-US"/>
          </a:p>
          <a:p>
            <a:r>
              <a:rPr lang="en-US"/>
              <a:t>For the student to be directed to the payment portal, the student will login, click “Bursar Services” and then click “Pay Bill.”</a:t>
            </a:r>
          </a:p>
          <a:p>
            <a:endParaRPr lang="en-US" b="0"/>
          </a:p>
          <a:p>
            <a:r>
              <a:rPr lang="en-US" b="0"/>
              <a:t>Authorized Users will login and be directed </a:t>
            </a:r>
            <a:r>
              <a:rPr lang="en-US" b="0" i="0"/>
              <a:t>straight</a:t>
            </a:r>
            <a:r>
              <a:rPr lang="en-US" b="0"/>
              <a:t> to the </a:t>
            </a:r>
            <a:r>
              <a:rPr lang="en-US"/>
              <a:t>payment portal. </a:t>
            </a:r>
          </a:p>
          <a:p>
            <a:endParaRPr lang="en-US"/>
          </a:p>
          <a:p>
            <a:r>
              <a:rPr lang="en-US"/>
              <a:t>Once the student and Authorized User is logged in, they can view account summary, account activity and quick links. </a:t>
            </a:r>
          </a:p>
          <a:p>
            <a:endParaRPr lang="en-US"/>
          </a:p>
          <a:p>
            <a:r>
              <a:rPr lang="en-US"/>
              <a:t>The “Account Summary” shows their balance and anticipated aid. They can make a payment and enroll in a payment plan. </a:t>
            </a:r>
          </a:p>
          <a:p>
            <a:endParaRPr lang="en-US"/>
          </a:p>
          <a:p>
            <a:pPr defTabSz="933237">
              <a:defRPr/>
            </a:pPr>
            <a:r>
              <a:rPr lang="en-US"/>
              <a:t>To view current and past fee bill details, click “Account Activity.” </a:t>
            </a:r>
          </a:p>
          <a:p>
            <a:pPr defTabSz="933237">
              <a:defRPr/>
            </a:pPr>
            <a:endParaRPr lang="en-US"/>
          </a:p>
          <a:p>
            <a:r>
              <a:rPr lang="en-US"/>
              <a:t>To submit forms and waivers, visit “Quick Links.”</a:t>
            </a: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2122429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The student and Authorized User can login and click the tab “Account Activity” to view and download detail statements for current and past terms with the student's name, ID, UConn Logo and address. The statement will have a breakdown of the tuition, fees and payments. The statement can also be used as an invoice. </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16806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r>
              <a:rPr lang="en-US"/>
              <a:t>There are multiple ways to pay the fee bill.</a:t>
            </a:r>
          </a:p>
          <a:p>
            <a:endParaRPr lang="en-US"/>
          </a:p>
          <a:p>
            <a:r>
              <a:rPr lang="en-US"/>
              <a:t>Electronic payment options are the fastest and most secure methods of payment.  To make a payment online, visit our website to login to be directed to the payment portal.</a:t>
            </a:r>
          </a:p>
          <a:p>
            <a:endParaRPr lang="en-US"/>
          </a:p>
          <a:p>
            <a:r>
              <a:rPr lang="en-US"/>
              <a:t>E-checks, or electronic checks, uses your banking information to process a secure payment online.  Here you will enter your routing and account bank numbers. There is </a:t>
            </a:r>
            <a:r>
              <a:rPr lang="en-US">
                <a:solidFill>
                  <a:srgbClr val="FF0000"/>
                </a:solidFill>
              </a:rPr>
              <a:t>no fee </a:t>
            </a:r>
            <a:r>
              <a:rPr lang="en-US"/>
              <a:t>to pay via e-check.</a:t>
            </a:r>
          </a:p>
          <a:p>
            <a:endParaRPr lang="en-US"/>
          </a:p>
          <a:p>
            <a:r>
              <a:rPr lang="en-US"/>
              <a:t>Credit cards can be used online as well. To use a credit card, you will be charged a 2.75% convenience fee.  </a:t>
            </a:r>
          </a:p>
          <a:p>
            <a:endParaRPr lang="en-US"/>
          </a:p>
          <a:p>
            <a:r>
              <a:rPr lang="en-US"/>
              <a:t>For international students and i</a:t>
            </a:r>
            <a:r>
              <a:rPr lang="en-US">
                <a:solidFill>
                  <a:prstClr val="black"/>
                </a:solidFill>
                <a:latin typeface="Aptos" panose="020B0004020202020204" pitchFamily="34" charset="0"/>
                <a:cs typeface="Arial" panose="020B0604020202020204" pitchFamily="34" charset="0"/>
              </a:rPr>
              <a:t>ndividuals who do not have a US bank account or US address may wire funds through Convera &amp; Flywire</a:t>
            </a:r>
          </a:p>
          <a:p>
            <a:endParaRPr lang="en-US"/>
          </a:p>
          <a:p>
            <a:pPr defTabSz="933237">
              <a:defRPr/>
            </a:pPr>
            <a:r>
              <a:rPr lang="en-US"/>
              <a:t>Payees can still mail a check, bank check, money order, or a 529 payment. If the payment is being delivered by mail, the payment can take up to 2 weeks depending on the mail system. It is important that these payments including 529s, are sent 2-4 weeks before the fee bill due date to avoid late fees and holds on the student's account. </a:t>
            </a:r>
            <a:r>
              <a:rPr lang="en-US" u="sng"/>
              <a:t>Please note w</a:t>
            </a:r>
            <a:r>
              <a:rPr lang="en-US"/>
              <a:t>hen paying with a 529 plan, you must request a 529 check from your 529 plan provider. The mail payments can be sent to…..</a:t>
            </a:r>
          </a:p>
          <a:p>
            <a:pPr defTabSz="933237">
              <a:defRPr/>
            </a:pPr>
            <a:endParaRPr lang="en-US"/>
          </a:p>
          <a:p>
            <a:pPr algn="ctr"/>
            <a:r>
              <a:rPr lang="en-US"/>
              <a:t>University of Connecticut</a:t>
            </a:r>
          </a:p>
          <a:p>
            <a:pPr algn="ctr"/>
            <a:r>
              <a:rPr lang="en-US"/>
              <a:t>233 Glenbrook Rd, Unit 4100</a:t>
            </a:r>
          </a:p>
          <a:p>
            <a:pPr algn="ctr"/>
            <a:r>
              <a:rPr lang="en-US"/>
              <a:t>Storrs, CT 06269</a:t>
            </a:r>
          </a:p>
          <a:p>
            <a:pPr defTabSz="933237">
              <a:defRPr/>
            </a:pPr>
            <a:endParaRPr lang="en-US"/>
          </a:p>
          <a:p>
            <a:endParaRPr lang="en-US"/>
          </a:p>
          <a:p>
            <a:pPr defTabSz="933237">
              <a:defRPr/>
            </a:pPr>
            <a:r>
              <a:rPr lang="en-US"/>
              <a:t>When mailing a payment, the address </a:t>
            </a:r>
            <a:r>
              <a:rPr lang="en-US">
                <a:solidFill>
                  <a:srgbClr val="C00000"/>
                </a:solidFill>
              </a:rPr>
              <a:t>MUST include </a:t>
            </a:r>
            <a:r>
              <a:rPr lang="en-US"/>
              <a:t>UNIT 4100. If the address is missing 4100, we will not receive this payment. </a:t>
            </a:r>
          </a:p>
          <a:p>
            <a:pPr defTabSz="933237">
              <a:defRPr/>
            </a:pPr>
            <a:endParaRPr lang="en-US"/>
          </a:p>
          <a:p>
            <a:pPr defTabSz="933237">
              <a:defRPr/>
            </a:pPr>
            <a:r>
              <a:rPr lang="en-US"/>
              <a:t>If the payee wishes not to mail the payment, a drop box can be found on the Storrs Campus in the Wilbur Cross Building or any regional campus. All payments being mailed or placed in the drop box, MUST include students name and ID. If the payment is missing the name and ID, we cannot post the payment to the account.</a:t>
            </a:r>
          </a:p>
          <a:p>
            <a:endParaRPr lang="en-US"/>
          </a:p>
          <a:p>
            <a:pPr defTabSz="933237">
              <a:defRPr/>
            </a:pPr>
            <a:r>
              <a:rPr lang="en-US"/>
              <a:t>Please note </a:t>
            </a:r>
            <a:r>
              <a:rPr lang="en-US">
                <a:solidFill>
                  <a:srgbClr val="C00000"/>
                </a:solidFill>
                <a:latin typeface="Aptos" panose="020B0004020202020204" pitchFamily="34" charset="0"/>
                <a:cs typeface="Arial" panose="020B0604020202020204" pitchFamily="34" charset="0"/>
              </a:rPr>
              <a:t>we do not accept cash or payments over the phone.</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837203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B976-3D3F-5B27-B6F2-328636A73D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4CFC1-4AA1-EE3C-48F8-77D6443A07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101E98-71BD-6F24-A979-64FE3F6A8699}"/>
              </a:ext>
            </a:extLst>
          </p:cNvPr>
          <p:cNvSpPr>
            <a:spLocks noGrp="1"/>
          </p:cNvSpPr>
          <p:nvPr>
            <p:ph type="body" idx="1"/>
          </p:nvPr>
        </p:nvSpPr>
        <p:spPr/>
        <p:txBody>
          <a:bodyPr/>
          <a:lstStyle/>
          <a:p>
            <a:pPr defTabSz="933237">
              <a:defRPr/>
            </a:pPr>
            <a:r>
              <a:rPr lang="en-US" b="0" i="0">
                <a:solidFill>
                  <a:srgbClr val="000000"/>
                </a:solidFill>
                <a:effectLst/>
                <a:latin typeface="Helvetica Neue"/>
              </a:rPr>
              <a:t>UConn offers 5,4 and 3-month interest-free payment plans as an alternative to one large payment to help limit loan borrowing and ease financial pressures. Students and designated Authorized Users may enroll in a payment plan to pay for eligible student charges. </a:t>
            </a:r>
            <a:r>
              <a:rPr lang="en-US"/>
              <a:t>If a student or Authorized User wishes to set up a 5-month installment plan, they will need to sign up when fee bills are issued. After each enroll by due date, the amount of payment plan offers decrease, so we recommend signing up early. </a:t>
            </a:r>
          </a:p>
          <a:p>
            <a:endParaRPr lang="en-US" b="0" i="0">
              <a:solidFill>
                <a:srgbClr val="000000"/>
              </a:solidFill>
              <a:effectLst/>
              <a:latin typeface="Helvetica Neue"/>
            </a:endParaRPr>
          </a:p>
          <a:p>
            <a:pPr defTabSz="933237">
              <a:defRPr/>
            </a:pPr>
            <a:r>
              <a:rPr lang="en-US" b="0" i="0">
                <a:solidFill>
                  <a:srgbClr val="000000"/>
                </a:solidFill>
                <a:effectLst/>
                <a:latin typeface="Helvetica Neue"/>
              </a:rPr>
              <a:t>To qualify for the payment plan, your account must be in good standing.  All outstanding balances must be paid off first.  However, any student who owes more than $300 for the current term may enroll. In addition, the student or Authorized User must be willing to allow the installment to be taken out automatically from a personal U.S. checking account or scheduled charges to a debit or credit card.  </a:t>
            </a:r>
          </a:p>
          <a:p>
            <a:pPr defTabSz="933237">
              <a:defRPr/>
            </a:pPr>
            <a:endParaRPr lang="en-US" b="0" i="0">
              <a:solidFill>
                <a:srgbClr val="000000"/>
              </a:solidFill>
              <a:effectLst/>
              <a:latin typeface="Helvetica Neue"/>
            </a:endParaRPr>
          </a:p>
          <a:p>
            <a:pPr defTabSz="933237">
              <a:defRPr/>
            </a:pPr>
            <a:r>
              <a:rPr lang="en-US" b="0" i="0">
                <a:solidFill>
                  <a:srgbClr val="000000"/>
                </a:solidFill>
                <a:effectLst/>
                <a:latin typeface="Helvetica Neue"/>
              </a:rPr>
              <a:t>While the plan is interest free, there is a $100 non-refundable sign-up fee for the Fall and Spring plans. The sign-up fee is deducted from your bank account or charged to your debit or credit card as soon as you complete the enrollment process. If the student or Authorized User misses the installment date, the student will then be removed from the payment plan causing a balance due on their account,  risk receiving holds and up to $300 in late fees.</a:t>
            </a:r>
          </a:p>
          <a:p>
            <a:pPr defTabSz="933237">
              <a:defRPr/>
            </a:pPr>
            <a:endParaRPr lang="en-US"/>
          </a:p>
          <a:p>
            <a:r>
              <a:rPr lang="en-US"/>
              <a:t>If you receive financial aid, loans, grants or awards after your payment plan is created, your account will rebalance showing your new installment amounts.</a:t>
            </a:r>
          </a:p>
          <a:p>
            <a:endParaRPr lang="en-US"/>
          </a:p>
          <a:p>
            <a:r>
              <a:rPr lang="en-US"/>
              <a:t>Please note, UCONN does not offer payment plans for the summer and winter sessions. For more information on our payment plans, please visit our website!</a:t>
            </a:r>
          </a:p>
          <a:p>
            <a:pPr marL="0" indent="0">
              <a:buFont typeface="Arial" panose="020B0604020202020204" pitchFamily="34" charset="0"/>
              <a:buNone/>
            </a:pPr>
            <a:endParaRPr lang="en-US">
              <a:cs typeface="Calibri"/>
            </a:endParaRPr>
          </a:p>
        </p:txBody>
      </p:sp>
      <p:sp>
        <p:nvSpPr>
          <p:cNvPr id="4" name="Slide Number Placeholder 3">
            <a:extLst>
              <a:ext uri="{FF2B5EF4-FFF2-40B4-BE49-F238E27FC236}">
                <a16:creationId xmlns:a16="http://schemas.microsoft.com/office/drawing/2014/main" id="{D4C6CE8B-2D75-AD20-5A1A-E4A7BACCF25F}"/>
              </a:ext>
            </a:extLst>
          </p:cNvPr>
          <p:cNvSpPr>
            <a:spLocks noGrp="1"/>
          </p:cNvSpPr>
          <p:nvPr>
            <p:ph type="sldNum" sz="quarter" idx="5"/>
          </p:nvPr>
        </p:nvSpPr>
        <p:spPr/>
        <p:txBody>
          <a:bodyPr/>
          <a:lstStyle/>
          <a:p>
            <a:pPr defTabSz="952462">
              <a:defRPr/>
            </a:pPr>
            <a:fld id="{45D61E15-52AF-4299-9C00-B429B85826A8}" type="slidenum">
              <a:rPr lang="en-US">
                <a:solidFill>
                  <a:prstClr val="black"/>
                </a:solidFill>
                <a:latin typeface="Calibri" panose="020F0502020204030204"/>
              </a:rPr>
              <a:pPr defTabSz="952462">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438206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E8311-8A1C-AB59-CA1F-448C43497C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2254A9-F1ED-CD9F-433E-705ECFF10A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E9A85B-2CCA-95C4-E68B-DF92E33ED154}"/>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5" name="Footer Placeholder 4">
            <a:extLst>
              <a:ext uri="{FF2B5EF4-FFF2-40B4-BE49-F238E27FC236}">
                <a16:creationId xmlns:a16="http://schemas.microsoft.com/office/drawing/2014/main" id="{07162778-E329-E8C7-16C8-41520AD9B3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6F4AF-E71B-1DAD-23C4-E61E8CB000EA}"/>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366008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C273-7B4C-B017-94D4-E11F59C372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FCD8C9-1400-1BEB-3B20-4FFF7900E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07DD6-FB6F-694F-CF82-382A6F004647}"/>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5" name="Footer Placeholder 4">
            <a:extLst>
              <a:ext uri="{FF2B5EF4-FFF2-40B4-BE49-F238E27FC236}">
                <a16:creationId xmlns:a16="http://schemas.microsoft.com/office/drawing/2014/main" id="{B58887E0-2EF2-EAC3-B913-DD23D5D1E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82065-EB88-3082-3A74-4FD34593BB8E}"/>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1776394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642752-E76E-3995-4234-6C276951DD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CCD884-278D-E052-8BC0-1FF01038F9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047C-3FB6-B5EF-7F12-3B29DF1DA505}"/>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5" name="Footer Placeholder 4">
            <a:extLst>
              <a:ext uri="{FF2B5EF4-FFF2-40B4-BE49-F238E27FC236}">
                <a16:creationId xmlns:a16="http://schemas.microsoft.com/office/drawing/2014/main" id="{1A752BD8-E087-2ECA-42D0-449D6E977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FB08B-1120-4EE9-8D6E-8EA2EE367564}"/>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1710957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 </a:t>
            </a:r>
          </a:p>
        </p:txBody>
      </p:sp>
      <p:sp>
        <p:nvSpPr>
          <p:cNvPr id="3" name="Content Placeholder 2"/>
          <p:cNvSpPr>
            <a:spLocks noGrp="1"/>
          </p:cNvSpPr>
          <p:nvPr>
            <p:ph idx="1"/>
          </p:nvPr>
        </p:nvSpPr>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839338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a:t>
            </a:r>
          </a:p>
        </p:txBody>
      </p:sp>
      <p:sp>
        <p:nvSpPr>
          <p:cNvPr id="3" name="Content Placeholder 2"/>
          <p:cNvSpPr>
            <a:spLocks noGrp="1"/>
          </p:cNvSpPr>
          <p:nvPr>
            <p:ph sz="half" idx="1"/>
          </p:nvPr>
        </p:nvSpPr>
        <p:spPr>
          <a:xfrm>
            <a:off x="609600" y="1659038"/>
            <a:ext cx="5384800" cy="4525433"/>
          </a:xfrm>
        </p:spPr>
        <p:txBody>
          <a:bodyPr>
            <a:normAutofit/>
          </a:bodyPr>
          <a:lstStyle>
            <a:lvl1pPr>
              <a:defRPr sz="2667">
                <a:latin typeface="Arial"/>
                <a:cs typeface="Arial"/>
              </a:defRPr>
            </a:lvl1pPr>
            <a:lvl2pPr>
              <a:defRPr sz="2667">
                <a:latin typeface="Arial"/>
                <a:cs typeface="Arial"/>
              </a:defRPr>
            </a:lvl2pPr>
            <a:lvl3pPr>
              <a:defRPr sz="2667">
                <a:latin typeface="Arial"/>
                <a:cs typeface="Arial"/>
              </a:defRPr>
            </a:lvl3pPr>
            <a:lvl4pPr>
              <a:defRPr sz="2667">
                <a:latin typeface="Arial"/>
                <a:cs typeface="Arial"/>
              </a:defRPr>
            </a:lvl4pPr>
            <a:lvl5pPr>
              <a:defRPr sz="2667">
                <a:latin typeface="Arial"/>
                <a:cs typeface="Aria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59038"/>
            <a:ext cx="5384800" cy="4525433"/>
          </a:xfrm>
        </p:spPr>
        <p:txBody>
          <a:bodyPr/>
          <a:lstStyle>
            <a:lvl1pPr marL="0" indent="0">
              <a:buNone/>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endParaRPr lang="en-US"/>
          </a:p>
        </p:txBody>
      </p:sp>
      <p:sp>
        <p:nvSpPr>
          <p:cNvPr id="5" name="Date Placeholder 4"/>
          <p:cNvSpPr>
            <a:spLocks noGrp="1"/>
          </p:cNvSpPr>
          <p:nvPr>
            <p:ph type="dt" sz="half" idx="10"/>
          </p:nvPr>
        </p:nvSpPr>
        <p:spPr/>
        <p:txBody>
          <a:bodyPr/>
          <a:lstStyle/>
          <a:p>
            <a:fld id="{3C30CA21-89C5-A040-B01E-D208A7FA3D8D}"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611428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Heading</a:t>
            </a:r>
          </a:p>
        </p:txBody>
      </p:sp>
      <p:sp>
        <p:nvSpPr>
          <p:cNvPr id="3" name="Text Placeholder 2"/>
          <p:cNvSpPr>
            <a:spLocks noGrp="1"/>
          </p:cNvSpPr>
          <p:nvPr>
            <p:ph type="body" idx="1" hasCustomPrompt="1"/>
          </p:nvPr>
        </p:nvSpPr>
        <p:spPr>
          <a:xfrm>
            <a:off x="609600" y="1534584"/>
            <a:ext cx="5386917" cy="641349"/>
          </a:xfrm>
        </p:spPr>
        <p:txBody>
          <a:bodyPr anchor="b"/>
          <a:lstStyle>
            <a:lvl1pPr marL="0" indent="0">
              <a:buNone/>
              <a:defRPr sz="3200" b="1">
                <a:latin typeface="Arial"/>
                <a:cs typeface="Aria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Subheading</a:t>
            </a:r>
          </a:p>
        </p:txBody>
      </p:sp>
      <p:sp>
        <p:nvSpPr>
          <p:cNvPr id="4" name="Content Placeholder 3"/>
          <p:cNvSpPr>
            <a:spLocks noGrp="1"/>
          </p:cNvSpPr>
          <p:nvPr>
            <p:ph sz="half" idx="2"/>
          </p:nvPr>
        </p:nvSpPr>
        <p:spPr>
          <a:xfrm>
            <a:off x="609600" y="2175935"/>
            <a:ext cx="5386917" cy="3949700"/>
          </a:xfrm>
        </p:spPr>
        <p:txBody>
          <a:bodyPr>
            <a:normAutofit/>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69" y="1534584"/>
            <a:ext cx="5389033" cy="641349"/>
          </a:xfrm>
        </p:spPr>
        <p:txBody>
          <a:bodyPr anchor="b"/>
          <a:lstStyle>
            <a:lvl1pPr marL="0" indent="0">
              <a:buNone/>
              <a:defRPr sz="3200" b="1">
                <a:latin typeface="Arial"/>
                <a:cs typeface="Arial"/>
              </a:defRPr>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Subheading</a:t>
            </a:r>
          </a:p>
        </p:txBody>
      </p:sp>
      <p:sp>
        <p:nvSpPr>
          <p:cNvPr id="6" name="Content Placeholder 5"/>
          <p:cNvSpPr>
            <a:spLocks noGrp="1"/>
          </p:cNvSpPr>
          <p:nvPr>
            <p:ph sz="quarter" idx="4"/>
          </p:nvPr>
        </p:nvSpPr>
        <p:spPr>
          <a:xfrm>
            <a:off x="6193369" y="2175935"/>
            <a:ext cx="5389033" cy="3949700"/>
          </a:xfrm>
        </p:spPr>
        <p:txBody>
          <a:bodyPr>
            <a:normAutofit/>
          </a:bodyPr>
          <a:lstStyle>
            <a:lvl1pPr>
              <a:defRPr sz="2400">
                <a:latin typeface="Arial"/>
                <a:cs typeface="Arial"/>
              </a:defRPr>
            </a:lvl1pPr>
            <a:lvl2pPr>
              <a:defRPr sz="2400">
                <a:latin typeface="Arial"/>
                <a:cs typeface="Arial"/>
              </a:defRPr>
            </a:lvl2pPr>
            <a:lvl3pPr>
              <a:defRPr sz="2400">
                <a:latin typeface="Arial"/>
                <a:cs typeface="Arial"/>
              </a:defRPr>
            </a:lvl3pPr>
            <a:lvl4pPr>
              <a:defRPr sz="2400">
                <a:latin typeface="Arial"/>
                <a:cs typeface="Arial"/>
              </a:defRPr>
            </a:lvl4pPr>
            <a:lvl5pPr>
              <a:defRPr sz="2400">
                <a:latin typeface="Arial"/>
                <a:cs typeface="Aria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74991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578028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439368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3"/>
            <a:ext cx="4011084" cy="1162049"/>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258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05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694248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7267"/>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3833"/>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868"/>
            <a:ext cx="7315200" cy="80433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344083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764842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23F5-6DD3-F03C-77A0-6782219CA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658283-15A5-6ADD-402B-75010CE82C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92B31-32B3-ADE7-472A-943293AEAD00}"/>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5" name="Footer Placeholder 4">
            <a:extLst>
              <a:ext uri="{FF2B5EF4-FFF2-40B4-BE49-F238E27FC236}">
                <a16:creationId xmlns:a16="http://schemas.microsoft.com/office/drawing/2014/main" id="{728E0FEA-E818-98A1-E721-3F3AB9EE3A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23E46B-2A37-F9D4-8210-ABAD13BD0425}"/>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906387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68"/>
            <a:ext cx="2743200" cy="58504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5168"/>
            <a:ext cx="8026400" cy="58504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236988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5864-5EE6-0880-BB0E-5E4D49D423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B2AB0B-F5EE-3E0F-CCB4-2B0B6EBBC1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DFD3E4-93CA-8BF9-15B7-7121F0C26A23}"/>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5" name="Footer Placeholder 4">
            <a:extLst>
              <a:ext uri="{FF2B5EF4-FFF2-40B4-BE49-F238E27FC236}">
                <a16:creationId xmlns:a16="http://schemas.microsoft.com/office/drawing/2014/main" id="{A939BAEB-5C0E-7E31-213E-3C7AF3558A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FC6C1-AB43-34A8-9E2D-D1E393E54C64}"/>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2990456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805FD-C6AC-1F2C-431C-28CC6D23D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7AF01F-3EC0-B2DE-2ED4-13E5B5156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5BF4D1-1ADD-7F4A-92BD-20AD931423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87B3C7-0228-26A2-7BE4-7D4077614AEB}"/>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6" name="Footer Placeholder 5">
            <a:extLst>
              <a:ext uri="{FF2B5EF4-FFF2-40B4-BE49-F238E27FC236}">
                <a16:creationId xmlns:a16="http://schemas.microsoft.com/office/drawing/2014/main" id="{EAA964BC-E650-4C76-7E87-C699CC628C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68579-3443-7850-6D1E-0F884D35CB24}"/>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4185745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F993-1CE7-10DA-E775-645C33C6FF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8FE2BE-48DF-B9DB-A928-507833B11D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915C9F-438B-178E-3D3E-5F8A39ACBD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B5DA4-6C58-7A67-8D08-C7B3A9537A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8D1828-0578-308B-84A1-B0432ED741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1E5534-6E43-B768-50E2-8241AD4D8CA4}"/>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8" name="Footer Placeholder 7">
            <a:extLst>
              <a:ext uri="{FF2B5EF4-FFF2-40B4-BE49-F238E27FC236}">
                <a16:creationId xmlns:a16="http://schemas.microsoft.com/office/drawing/2014/main" id="{D9EAAB8D-FD42-1D81-23DF-D5C0DC837B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B29279-E3CF-BC98-D144-71E10510DAAC}"/>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2459278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45ACB-1AC1-4858-A345-FE0440A6B3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40ADD9-5C51-BCD5-E829-AD87D959720D}"/>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4" name="Footer Placeholder 3">
            <a:extLst>
              <a:ext uri="{FF2B5EF4-FFF2-40B4-BE49-F238E27FC236}">
                <a16:creationId xmlns:a16="http://schemas.microsoft.com/office/drawing/2014/main" id="{CBDE10ED-C2F5-0BB8-5B2F-9511EE30F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92F16-F5DB-14BE-55FB-F481AF32C9D3}"/>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80113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8CE3D-9162-E015-3AF8-2A20C64959E4}"/>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3" name="Footer Placeholder 2">
            <a:extLst>
              <a:ext uri="{FF2B5EF4-FFF2-40B4-BE49-F238E27FC236}">
                <a16:creationId xmlns:a16="http://schemas.microsoft.com/office/drawing/2014/main" id="{CB078CBC-AA2E-6637-78A5-EA5EC46D86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65BC26-C6B3-E51F-BC53-C98A1CE93392}"/>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3723782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995A-48FD-B117-8A5C-A36CC0CCC2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34DAD-A511-2BFD-B8EE-D72AD5229B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F11D10-E3E0-B0D7-6F05-569981C2A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3B428-1E14-35AA-70B7-EE750612FF1A}"/>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6" name="Footer Placeholder 5">
            <a:extLst>
              <a:ext uri="{FF2B5EF4-FFF2-40B4-BE49-F238E27FC236}">
                <a16:creationId xmlns:a16="http://schemas.microsoft.com/office/drawing/2014/main" id="{72F70EF6-63FD-7964-10A2-FFCBE9FFC3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6C6E-F133-E210-F919-CCD75569EC9F}"/>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216784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389C4-AD5B-82CC-FF31-304205D55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6F1953-8AD9-A34D-6BFF-1659158C35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8A2A49-A8B7-E297-ED43-F79499DFEC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DF2158-3D79-BF36-234B-3B918411AC9E}"/>
              </a:ext>
            </a:extLst>
          </p:cNvPr>
          <p:cNvSpPr>
            <a:spLocks noGrp="1"/>
          </p:cNvSpPr>
          <p:nvPr>
            <p:ph type="dt" sz="half" idx="10"/>
          </p:nvPr>
        </p:nvSpPr>
        <p:spPr/>
        <p:txBody>
          <a:bodyPr/>
          <a:lstStyle/>
          <a:p>
            <a:fld id="{48C7F54E-414D-44F4-8112-0A5E2420239F}" type="datetimeFigureOut">
              <a:rPr lang="en-US" smtClean="0"/>
              <a:t>10/9/2024</a:t>
            </a:fld>
            <a:endParaRPr lang="en-US"/>
          </a:p>
        </p:txBody>
      </p:sp>
      <p:sp>
        <p:nvSpPr>
          <p:cNvPr id="6" name="Footer Placeholder 5">
            <a:extLst>
              <a:ext uri="{FF2B5EF4-FFF2-40B4-BE49-F238E27FC236}">
                <a16:creationId xmlns:a16="http://schemas.microsoft.com/office/drawing/2014/main" id="{BB35D4E9-D32E-F163-60DD-461AC79BF7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A814CE-9B2B-05CA-607C-F85C1DAD971C}"/>
              </a:ext>
            </a:extLst>
          </p:cNvPr>
          <p:cNvSpPr>
            <a:spLocks noGrp="1"/>
          </p:cNvSpPr>
          <p:nvPr>
            <p:ph type="sldNum" sz="quarter" idx="12"/>
          </p:nvPr>
        </p:nvSpPr>
        <p:spPr/>
        <p:txBody>
          <a:bodyPr/>
          <a:lstStyle/>
          <a:p>
            <a:fld id="{D98B5562-6A62-4F4E-9CAD-F668F5B73FE1}" type="slidenum">
              <a:rPr lang="en-US" smtClean="0"/>
              <a:t>‹#›</a:t>
            </a:fld>
            <a:endParaRPr lang="en-US"/>
          </a:p>
        </p:txBody>
      </p:sp>
    </p:spTree>
    <p:extLst>
      <p:ext uri="{BB962C8B-B14F-4D97-AF65-F5344CB8AC3E}">
        <p14:creationId xmlns:p14="http://schemas.microsoft.com/office/powerpoint/2010/main" val="3165279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813A8-1DC3-F36D-41E5-77960F8547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995288-5C71-CD0C-9740-E5B9F1DCB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D0BE9-F044-CDEF-8A56-05049CD5C6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C7F54E-414D-44F4-8112-0A5E2420239F}" type="datetimeFigureOut">
              <a:rPr lang="en-US" smtClean="0"/>
              <a:t>10/9/2024</a:t>
            </a:fld>
            <a:endParaRPr lang="en-US"/>
          </a:p>
        </p:txBody>
      </p:sp>
      <p:sp>
        <p:nvSpPr>
          <p:cNvPr id="5" name="Footer Placeholder 4">
            <a:extLst>
              <a:ext uri="{FF2B5EF4-FFF2-40B4-BE49-F238E27FC236}">
                <a16:creationId xmlns:a16="http://schemas.microsoft.com/office/drawing/2014/main" id="{2574886A-FD45-E2CF-FF62-66A0F1E19B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3882177-5604-3E4F-929C-C56AF11D4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8B5562-6A62-4F4E-9CAD-F668F5B73FE1}" type="slidenum">
              <a:rPr lang="en-US" smtClean="0"/>
              <a:t>‹#›</a:t>
            </a:fld>
            <a:endParaRPr lang="en-US"/>
          </a:p>
        </p:txBody>
      </p:sp>
    </p:spTree>
    <p:extLst>
      <p:ext uri="{BB962C8B-B14F-4D97-AF65-F5344CB8AC3E}">
        <p14:creationId xmlns:p14="http://schemas.microsoft.com/office/powerpoint/2010/main" val="31337774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5765" y="0"/>
            <a:ext cx="12237767" cy="1600200"/>
          </a:xfrm>
          <a:prstGeom prst="rect">
            <a:avLst/>
          </a:prstGeom>
          <a:solidFill>
            <a:srgbClr val="100E4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Placeholder 1"/>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Heading</a:t>
            </a:r>
          </a:p>
        </p:txBody>
      </p:sp>
      <p:sp>
        <p:nvSpPr>
          <p:cNvPr id="3" name="Text Placeholder 2"/>
          <p:cNvSpPr>
            <a:spLocks noGrp="1"/>
          </p:cNvSpPr>
          <p:nvPr>
            <p:ph type="body" idx="1"/>
          </p:nvPr>
        </p:nvSpPr>
        <p:spPr>
          <a:xfrm>
            <a:off x="609600" y="1659038"/>
            <a:ext cx="10972800" cy="45254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3C30CA21-89C5-A040-B01E-D208A7FA3D8D}" type="datetimeFigureOut">
              <a:rPr lang="en-US" smtClean="0"/>
              <a:t>10/9/2024</a:t>
            </a:fld>
            <a:endParaRPr lang="en-US"/>
          </a:p>
        </p:txBody>
      </p:sp>
      <p:sp>
        <p:nvSpPr>
          <p:cNvPr id="5" name="Footer Placeholder 4"/>
          <p:cNvSpPr>
            <a:spLocks noGrp="1"/>
          </p:cNvSpPr>
          <p:nvPr>
            <p:ph type="ftr" sz="quarter" idx="3"/>
          </p:nvPr>
        </p:nvSpPr>
        <p:spPr>
          <a:xfrm>
            <a:off x="4165600" y="6356353"/>
            <a:ext cx="3860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19303671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Lst>
  <p:txStyles>
    <p:titleStyle>
      <a:lvl1pPr algn="l" defTabSz="609570" rtl="0" eaLnBrk="1" latinLnBrk="0" hangingPunct="1">
        <a:spcBef>
          <a:spcPct val="0"/>
        </a:spcBef>
        <a:buNone/>
        <a:defRPr sz="5867" kern="1200">
          <a:solidFill>
            <a:srgbClr val="FFFFFF"/>
          </a:solidFill>
          <a:latin typeface="Arial"/>
          <a:ea typeface="+mj-ea"/>
          <a:cs typeface="Arial"/>
        </a:defRPr>
      </a:lvl1pPr>
    </p:titleStyle>
    <p:bodyStyle>
      <a:lvl1pPr marL="457178" indent="-457178" algn="l" defTabSz="609570" rtl="0" eaLnBrk="1" latinLnBrk="0" hangingPunct="1">
        <a:spcBef>
          <a:spcPct val="20000"/>
        </a:spcBef>
        <a:buFont typeface="Arial"/>
        <a:buChar char="•"/>
        <a:defRPr sz="2133" kern="1200">
          <a:solidFill>
            <a:schemeClr val="tx1"/>
          </a:solidFill>
          <a:latin typeface="Arial"/>
          <a:ea typeface="+mn-ea"/>
          <a:cs typeface="Arial"/>
        </a:defRPr>
      </a:lvl1pPr>
      <a:lvl2pPr marL="990550" indent="-380981" algn="l" defTabSz="609570" rtl="0" eaLnBrk="1" latinLnBrk="0" hangingPunct="1">
        <a:spcBef>
          <a:spcPct val="20000"/>
        </a:spcBef>
        <a:buFont typeface="Arial"/>
        <a:buChar char="–"/>
        <a:defRPr sz="2133" kern="1200">
          <a:solidFill>
            <a:schemeClr val="tx1"/>
          </a:solidFill>
          <a:latin typeface="Arial"/>
          <a:ea typeface="+mn-ea"/>
          <a:cs typeface="Arial"/>
        </a:defRPr>
      </a:lvl2pPr>
      <a:lvl3pPr marL="1523925" indent="-304784" algn="l" defTabSz="609570" rtl="0" eaLnBrk="1" latinLnBrk="0" hangingPunct="1">
        <a:spcBef>
          <a:spcPct val="20000"/>
        </a:spcBef>
        <a:buFont typeface="Arial"/>
        <a:buChar char="•"/>
        <a:defRPr sz="2133" kern="1200">
          <a:solidFill>
            <a:schemeClr val="tx1"/>
          </a:solidFill>
          <a:latin typeface="Arial"/>
          <a:ea typeface="+mn-ea"/>
          <a:cs typeface="Arial"/>
        </a:defRPr>
      </a:lvl3pPr>
      <a:lvl4pPr marL="2133493" indent="-304784" algn="l" defTabSz="609570" rtl="0" eaLnBrk="1" latinLnBrk="0" hangingPunct="1">
        <a:spcBef>
          <a:spcPct val="20000"/>
        </a:spcBef>
        <a:buFont typeface="Arial"/>
        <a:buChar char="–"/>
        <a:defRPr sz="2133" kern="1200">
          <a:solidFill>
            <a:schemeClr val="tx1"/>
          </a:solidFill>
          <a:latin typeface="Arial"/>
          <a:ea typeface="+mn-ea"/>
          <a:cs typeface="Arial"/>
        </a:defRPr>
      </a:lvl4pPr>
      <a:lvl5pPr marL="2743062" indent="-304784" algn="l" defTabSz="609570" rtl="0" eaLnBrk="1" latinLnBrk="0" hangingPunct="1">
        <a:spcBef>
          <a:spcPct val="20000"/>
        </a:spcBef>
        <a:buFont typeface="Arial"/>
        <a:buChar char="»"/>
        <a:defRPr sz="2133" kern="1200">
          <a:solidFill>
            <a:schemeClr val="tx1"/>
          </a:solidFill>
          <a:latin typeface="Arial"/>
          <a:ea typeface="+mn-ea"/>
          <a:cs typeface="Arial"/>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bookbundle.program.uconn.edu/"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3.wdp"/><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octor wearing a face shield and a mask&#10;&#10;Description automatically generated">
            <a:extLst>
              <a:ext uri="{FF2B5EF4-FFF2-40B4-BE49-F238E27FC236}">
                <a16:creationId xmlns:a16="http://schemas.microsoft.com/office/drawing/2014/main" id="{7F16B61F-1F38-A40E-7C26-7D58D7F58DF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4761" r="2" b="1030"/>
          <a:stretch/>
        </p:blipFill>
        <p:spPr>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p:spPr>
      </p:pic>
      <p:pic>
        <p:nvPicPr>
          <p:cNvPr id="7" name="Picture 6" descr="A group of people wearing face masks and gloves&#10;&#10;Description automatically generated">
            <a:extLst>
              <a:ext uri="{FF2B5EF4-FFF2-40B4-BE49-F238E27FC236}">
                <a16:creationId xmlns:a16="http://schemas.microsoft.com/office/drawing/2014/main" id="{A4A8A1B4-D4B7-0232-4E62-74C7234310D5}"/>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t="6683" r="2" b="9107"/>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Picture 4" descr="A person with stethoscope around a baby's chest&#10;&#10;Description automatically generated">
            <a:extLst>
              <a:ext uri="{FF2B5EF4-FFF2-40B4-BE49-F238E27FC236}">
                <a16:creationId xmlns:a16="http://schemas.microsoft.com/office/drawing/2014/main" id="{E81C0E04-7765-AC17-DBDF-55BAABFAC17C}"/>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r="2" b="16585"/>
          <a:stretch/>
        </p:blipFill>
        <p:spPr>
          <a:xfrm>
            <a:off x="9234" y="3484581"/>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11" name="Picture 10" descr="A person wearing a face shield and gloves holding a syringe&#10;&#10;Description automatically generated">
            <a:extLst>
              <a:ext uri="{FF2B5EF4-FFF2-40B4-BE49-F238E27FC236}">
                <a16:creationId xmlns:a16="http://schemas.microsoft.com/office/drawing/2014/main" id="{E25DFFCA-A220-84FA-9F4E-36D5804EABA7}"/>
              </a:ext>
            </a:extLst>
          </p:cNvPr>
          <p:cNvPicPr>
            <a:picLocks noChangeAspect="1"/>
          </p:cNvPicPr>
          <p:nvPr/>
        </p:nvPicPr>
        <p:blipFill>
          <a:blip r:embed="rId6">
            <a:extLst>
              <a:ext uri="{28A0092B-C50C-407E-A947-70E740481C1C}">
                <a14:useLocalDpi xmlns:a14="http://schemas.microsoft.com/office/drawing/2010/main" val="0"/>
              </a:ext>
            </a:extLst>
          </a:blip>
          <a:srcRect r="6653" b="4"/>
          <a:stretch/>
        </p:blipFill>
        <p:spPr>
          <a:xfrm>
            <a:off x="3983736" y="1918638"/>
            <a:ext cx="4224528" cy="3020725"/>
          </a:xfrm>
          <a:prstGeom prst="rect">
            <a:avLst/>
          </a:prstGeom>
        </p:spPr>
      </p:pic>
      <p:pic>
        <p:nvPicPr>
          <p:cNvPr id="4" name="Picture 3" descr="A person wearing a face shield and gloves holding a syringe&#10;&#10;Description automatically generated">
            <a:extLst>
              <a:ext uri="{FF2B5EF4-FFF2-40B4-BE49-F238E27FC236}">
                <a16:creationId xmlns:a16="http://schemas.microsoft.com/office/drawing/2014/main" id="{87916408-83D3-B073-A9D3-43EAAC857347}"/>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r="6653" b="22238"/>
          <a:stretch/>
        </p:blipFill>
        <p:spPr>
          <a:xfrm>
            <a:off x="6141722" y="3489159"/>
            <a:ext cx="6050278" cy="3364263"/>
          </a:xfrm>
          <a:prstGeom prst="rect">
            <a:avLst/>
          </a:prstGeom>
        </p:spPr>
      </p:pic>
      <p:sp>
        <p:nvSpPr>
          <p:cNvPr id="2" name="Rectangle 1">
            <a:extLst>
              <a:ext uri="{FF2B5EF4-FFF2-40B4-BE49-F238E27FC236}">
                <a16:creationId xmlns:a16="http://schemas.microsoft.com/office/drawing/2014/main" id="{57BDA064-02B6-F93E-4501-D8463895DCC3}"/>
              </a:ext>
            </a:extLst>
          </p:cNvPr>
          <p:cNvSpPr/>
          <p:nvPr/>
        </p:nvSpPr>
        <p:spPr>
          <a:xfrm>
            <a:off x="3590544" y="1631080"/>
            <a:ext cx="5010912" cy="3595839"/>
          </a:xfrm>
          <a:prstGeom prst="rect">
            <a:avLst/>
          </a:prstGeom>
          <a:solidFill>
            <a:schemeClr val="bg1"/>
          </a:solidFill>
          <a:ln w="28575">
            <a:solidFill>
              <a:srgbClr val="395CB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BCD31D8-F39D-4059-4E22-6258C4285CE9}"/>
              </a:ext>
            </a:extLst>
          </p:cNvPr>
          <p:cNvSpPr txBox="1"/>
          <p:nvPr/>
        </p:nvSpPr>
        <p:spPr>
          <a:xfrm>
            <a:off x="3637548" y="3622174"/>
            <a:ext cx="5004013" cy="707886"/>
          </a:xfrm>
          <a:prstGeom prst="rect">
            <a:avLst/>
          </a:prstGeom>
          <a:noFill/>
        </p:spPr>
        <p:txBody>
          <a:bodyPr wrap="square" lIns="91440" tIns="45720" rIns="91440" bIns="45720" rtlCol="0" anchor="t">
            <a:spAutoFit/>
          </a:bodyPr>
          <a:lstStyle/>
          <a:p>
            <a:pPr algn="ctr"/>
            <a:r>
              <a:rPr lang="en-US" sz="2000" b="1">
                <a:solidFill>
                  <a:srgbClr val="395CB7"/>
                </a:solidFill>
                <a:latin typeface="+mj-lt"/>
              </a:rPr>
              <a:t>Financial Aid and Payment Information</a:t>
            </a:r>
          </a:p>
          <a:p>
            <a:pPr algn="ctr"/>
            <a:r>
              <a:rPr lang="en-US" sz="2000" b="1">
                <a:solidFill>
                  <a:srgbClr val="395CB7"/>
                </a:solidFill>
                <a:latin typeface="+mj-lt"/>
              </a:rPr>
              <a:t>2025 Certificate Entry Into Nursing Program </a:t>
            </a:r>
            <a:endParaRPr lang="en-US" sz="2000">
              <a:solidFill>
                <a:srgbClr val="395CB7"/>
              </a:solidFill>
              <a:latin typeface="+mj-lt"/>
            </a:endParaRPr>
          </a:p>
        </p:txBody>
      </p:sp>
      <p:sp>
        <p:nvSpPr>
          <p:cNvPr id="8" name="TextBox 7">
            <a:extLst>
              <a:ext uri="{FF2B5EF4-FFF2-40B4-BE49-F238E27FC236}">
                <a16:creationId xmlns:a16="http://schemas.microsoft.com/office/drawing/2014/main" id="{AE02C5F5-F3CD-6C75-873B-7D12C73E81A1}"/>
              </a:ext>
            </a:extLst>
          </p:cNvPr>
          <p:cNvSpPr txBox="1"/>
          <p:nvPr/>
        </p:nvSpPr>
        <p:spPr>
          <a:xfrm>
            <a:off x="3921411" y="4376435"/>
            <a:ext cx="4422488" cy="738664"/>
          </a:xfrm>
          <a:prstGeom prst="rect">
            <a:avLst/>
          </a:prstGeom>
          <a:noFill/>
        </p:spPr>
        <p:txBody>
          <a:bodyPr wrap="square" lIns="91440" tIns="45720" rIns="91440" bIns="45720" rtlCol="0" anchor="t">
            <a:spAutoFit/>
          </a:bodyPr>
          <a:lstStyle/>
          <a:p>
            <a:pPr algn="ctr"/>
            <a:r>
              <a:rPr lang="en-US" sz="1400" i="1"/>
              <a:t>Presented by: </a:t>
            </a:r>
            <a:endParaRPr lang="en-US"/>
          </a:p>
          <a:p>
            <a:pPr algn="ctr"/>
            <a:r>
              <a:rPr lang="en-US" sz="1400" i="1"/>
              <a:t>The Office of Student Financial Aid Services </a:t>
            </a:r>
            <a:endParaRPr lang="en-US"/>
          </a:p>
          <a:p>
            <a:pPr algn="ctr"/>
            <a:r>
              <a:rPr lang="en-US" sz="1400" i="1"/>
              <a:t>&amp; The Office of the Bursar</a:t>
            </a:r>
            <a:endParaRPr lang="en-US" sz="1400" b="1" i="1"/>
          </a:p>
        </p:txBody>
      </p:sp>
      <p:pic>
        <p:nvPicPr>
          <p:cNvPr id="12" name="Picture 11" descr="A blue logo with black background&#10;&#10;Description automatically generated">
            <a:extLst>
              <a:ext uri="{FF2B5EF4-FFF2-40B4-BE49-F238E27FC236}">
                <a16:creationId xmlns:a16="http://schemas.microsoft.com/office/drawing/2014/main" id="{B9F21358-BE17-012E-29F1-5773471BE9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3736" y="2135867"/>
            <a:ext cx="4224528" cy="1261323"/>
          </a:xfrm>
          <a:prstGeom prst="rect">
            <a:avLst/>
          </a:prstGeom>
        </p:spPr>
      </p:pic>
    </p:spTree>
    <p:extLst>
      <p:ext uri="{BB962C8B-B14F-4D97-AF65-F5344CB8AC3E}">
        <p14:creationId xmlns:p14="http://schemas.microsoft.com/office/powerpoint/2010/main" val="4066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2264664" y="86765"/>
              <a:ext cx="817778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Federal Direct </a:t>
              </a:r>
              <a:r>
                <a:rPr lang="en-US" sz="3600" u="sng">
                  <a:solidFill>
                    <a:schemeClr val="bg1"/>
                  </a:solidFill>
                </a:rPr>
                <a:t>Student</a:t>
              </a:r>
              <a:r>
                <a:rPr lang="en-US" sz="3600">
                  <a:solidFill>
                    <a:schemeClr val="bg1"/>
                  </a:solidFill>
                </a:rPr>
                <a:t> Loan Requirements</a:t>
              </a:r>
            </a:p>
          </p:txBody>
        </p:sp>
      </p:grpSp>
      <p:sp>
        <p:nvSpPr>
          <p:cNvPr id="6" name="TextBox 5">
            <a:extLst>
              <a:ext uri="{FF2B5EF4-FFF2-40B4-BE49-F238E27FC236}">
                <a16:creationId xmlns:a16="http://schemas.microsoft.com/office/drawing/2014/main" id="{ACE79D27-4BC3-1F91-0EEA-2F918D7C4CF7}"/>
              </a:ext>
            </a:extLst>
          </p:cNvPr>
          <p:cNvSpPr txBox="1"/>
          <p:nvPr/>
        </p:nvSpPr>
        <p:spPr>
          <a:xfrm>
            <a:off x="868680" y="1309916"/>
            <a:ext cx="9997440" cy="830997"/>
          </a:xfrm>
          <a:prstGeom prst="rect">
            <a:avLst/>
          </a:prstGeom>
          <a:noFill/>
        </p:spPr>
        <p:txBody>
          <a:bodyPr wrap="square">
            <a:spAutoFit/>
          </a:bodyPr>
          <a:lstStyle/>
          <a:p>
            <a:pPr algn="ctr"/>
            <a:r>
              <a:rPr lang="en-US" sz="2400" u="sng"/>
              <a:t>Students</a:t>
            </a:r>
            <a:r>
              <a:rPr lang="en-US" sz="2400"/>
              <a:t> must complete the following requirements if they would like to borrow Federal Direct Student Loans after a FAFSA is filed.</a:t>
            </a:r>
          </a:p>
        </p:txBody>
      </p:sp>
      <p:graphicFrame>
        <p:nvGraphicFramePr>
          <p:cNvPr id="7" name="Diagram 6">
            <a:extLst>
              <a:ext uri="{FF2B5EF4-FFF2-40B4-BE49-F238E27FC236}">
                <a16:creationId xmlns:a16="http://schemas.microsoft.com/office/drawing/2014/main" id="{146BDA0D-95F2-7616-EFDD-76149ED7E275}"/>
              </a:ext>
            </a:extLst>
          </p:cNvPr>
          <p:cNvGraphicFramePr/>
          <p:nvPr>
            <p:extLst>
              <p:ext uri="{D42A27DB-BD31-4B8C-83A1-F6EECF244321}">
                <p14:modId xmlns:p14="http://schemas.microsoft.com/office/powerpoint/2010/main" val="4087092738"/>
              </p:ext>
            </p:extLst>
          </p:nvPr>
        </p:nvGraphicFramePr>
        <p:xfrm>
          <a:off x="2854036" y="2176597"/>
          <a:ext cx="6483927"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3879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146304" y="86765"/>
              <a:ext cx="11969496" cy="1143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Federal Direct Parent (PLUS) Loans for </a:t>
              </a:r>
              <a:r>
                <a:rPr lang="en-US" sz="3600" b="1">
                  <a:solidFill>
                    <a:srgbClr val="36D8F8"/>
                  </a:solidFill>
                </a:rPr>
                <a:t>Dependent</a:t>
              </a:r>
              <a:r>
                <a:rPr lang="en-US" sz="3600">
                  <a:solidFill>
                    <a:srgbClr val="FFFF00"/>
                  </a:solidFill>
                </a:rPr>
                <a:t> </a:t>
              </a:r>
              <a:r>
                <a:rPr lang="en-US" sz="3600">
                  <a:solidFill>
                    <a:schemeClr val="bg1"/>
                  </a:solidFill>
                </a:rPr>
                <a:t>Undergraduate Students</a:t>
              </a:r>
            </a:p>
          </p:txBody>
        </p:sp>
      </p:grpSp>
      <p:sp>
        <p:nvSpPr>
          <p:cNvPr id="6" name="TextBox 5">
            <a:extLst>
              <a:ext uri="{FF2B5EF4-FFF2-40B4-BE49-F238E27FC236}">
                <a16:creationId xmlns:a16="http://schemas.microsoft.com/office/drawing/2014/main" id="{ACE79D27-4BC3-1F91-0EEA-2F918D7C4CF7}"/>
              </a:ext>
            </a:extLst>
          </p:cNvPr>
          <p:cNvSpPr txBox="1"/>
          <p:nvPr/>
        </p:nvSpPr>
        <p:spPr>
          <a:xfrm>
            <a:off x="1097279" y="1534314"/>
            <a:ext cx="9997440" cy="461665"/>
          </a:xfrm>
          <a:prstGeom prst="rect">
            <a:avLst/>
          </a:prstGeom>
          <a:noFill/>
        </p:spPr>
        <p:txBody>
          <a:bodyPr wrap="square">
            <a:spAutoFit/>
          </a:bodyPr>
          <a:lstStyle/>
          <a:p>
            <a:pPr algn="ctr"/>
            <a:r>
              <a:rPr lang="en-US" sz="2400" u="sng"/>
              <a:t>Parents</a:t>
            </a:r>
            <a:r>
              <a:rPr lang="en-US" sz="2400"/>
              <a:t> of </a:t>
            </a:r>
            <a:r>
              <a:rPr lang="en-US" sz="2400" b="1">
                <a:solidFill>
                  <a:schemeClr val="accent4"/>
                </a:solidFill>
              </a:rPr>
              <a:t>Dependent</a:t>
            </a:r>
            <a:r>
              <a:rPr lang="en-US" sz="2400"/>
              <a:t> students can apply for a Federal Direct PLUS Loan</a:t>
            </a:r>
          </a:p>
        </p:txBody>
      </p:sp>
      <p:graphicFrame>
        <p:nvGraphicFramePr>
          <p:cNvPr id="11" name="Diagram 10">
            <a:extLst>
              <a:ext uri="{FF2B5EF4-FFF2-40B4-BE49-F238E27FC236}">
                <a16:creationId xmlns:a16="http://schemas.microsoft.com/office/drawing/2014/main" id="{6EA25F2B-0F23-97DE-6E86-AA3B8EBA95F3}"/>
              </a:ext>
            </a:extLst>
          </p:cNvPr>
          <p:cNvGraphicFramePr/>
          <p:nvPr>
            <p:extLst>
              <p:ext uri="{D42A27DB-BD31-4B8C-83A1-F6EECF244321}">
                <p14:modId xmlns:p14="http://schemas.microsoft.com/office/powerpoint/2010/main" val="3444505382"/>
              </p:ext>
            </p:extLst>
          </p:nvPr>
        </p:nvGraphicFramePr>
        <p:xfrm>
          <a:off x="2681298" y="2517455"/>
          <a:ext cx="6829401" cy="3765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C079F29F-1A63-81D8-56E1-63B9F1A4CDBB}"/>
              </a:ext>
            </a:extLst>
          </p:cNvPr>
          <p:cNvSpPr txBox="1"/>
          <p:nvPr/>
        </p:nvSpPr>
        <p:spPr>
          <a:xfrm>
            <a:off x="1097279" y="1995979"/>
            <a:ext cx="9997440" cy="461665"/>
          </a:xfrm>
          <a:prstGeom prst="rect">
            <a:avLst/>
          </a:prstGeom>
          <a:noFill/>
        </p:spPr>
        <p:txBody>
          <a:bodyPr wrap="square">
            <a:spAutoFit/>
          </a:bodyPr>
          <a:lstStyle/>
          <a:p>
            <a:pPr algn="ctr"/>
            <a:r>
              <a:rPr lang="en-US" sz="2400" b="1">
                <a:solidFill>
                  <a:srgbClr val="C00000"/>
                </a:solidFill>
              </a:rPr>
              <a:t>Three</a:t>
            </a:r>
            <a:r>
              <a:rPr lang="en-US" sz="2400"/>
              <a:t> </a:t>
            </a:r>
            <a:r>
              <a:rPr lang="en-US" sz="2400" b="1">
                <a:solidFill>
                  <a:srgbClr val="C00000"/>
                </a:solidFill>
              </a:rPr>
              <a:t>Applications</a:t>
            </a:r>
            <a:r>
              <a:rPr lang="en-US" sz="2400"/>
              <a:t> – Spring, Summer, Fall</a:t>
            </a:r>
          </a:p>
        </p:txBody>
      </p:sp>
    </p:spTree>
    <p:extLst>
      <p:ext uri="{BB962C8B-B14F-4D97-AF65-F5344CB8AC3E}">
        <p14:creationId xmlns:p14="http://schemas.microsoft.com/office/powerpoint/2010/main" val="204773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eople walking up stairs in a building&#10;&#10;Description automatically generated">
            <a:extLst>
              <a:ext uri="{FF2B5EF4-FFF2-40B4-BE49-F238E27FC236}">
                <a16:creationId xmlns:a16="http://schemas.microsoft.com/office/drawing/2014/main" id="{0945F7C1-37E7-7C1C-491A-44C44DF079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4764" y="2031718"/>
            <a:ext cx="5216235" cy="3482114"/>
          </a:xfrm>
          <a:prstGeom prst="rect">
            <a:avLst/>
          </a:prstGeom>
        </p:spPr>
      </p:pic>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Apply for a Private (Alternative) Loan</a:t>
              </a:r>
            </a:p>
          </p:txBody>
        </p:sp>
      </p:grpSp>
      <p:sp>
        <p:nvSpPr>
          <p:cNvPr id="5" name="Content Placeholder 1">
            <a:extLst>
              <a:ext uri="{FF2B5EF4-FFF2-40B4-BE49-F238E27FC236}">
                <a16:creationId xmlns:a16="http://schemas.microsoft.com/office/drawing/2014/main" id="{522A5270-AEC1-7E45-83E9-95710B42CE39}"/>
              </a:ext>
            </a:extLst>
          </p:cNvPr>
          <p:cNvSpPr txBox="1">
            <a:spLocks/>
          </p:cNvSpPr>
          <p:nvPr/>
        </p:nvSpPr>
        <p:spPr>
          <a:xfrm>
            <a:off x="381001" y="1344168"/>
            <a:ext cx="6213764" cy="526694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panose="05000000000000000000" pitchFamily="2" charset="2"/>
              <a:buChar char="Ø"/>
            </a:pPr>
            <a:r>
              <a:rPr lang="en-US" sz="2000"/>
              <a:t>Both </a:t>
            </a:r>
            <a:r>
              <a:rPr lang="en-US" sz="2000" b="1">
                <a:solidFill>
                  <a:schemeClr val="accent4"/>
                </a:solidFill>
              </a:rPr>
              <a:t>dependent</a:t>
            </a:r>
            <a:r>
              <a:rPr lang="en-US" sz="2000"/>
              <a:t> and </a:t>
            </a:r>
            <a:r>
              <a:rPr lang="en-US" sz="2000" b="1">
                <a:solidFill>
                  <a:srgbClr val="2CF444"/>
                </a:solidFill>
              </a:rPr>
              <a:t>independent</a:t>
            </a:r>
            <a:r>
              <a:rPr lang="en-US" sz="2000"/>
              <a:t> students can apply for a Private Alternative Loan. </a:t>
            </a:r>
          </a:p>
          <a:p>
            <a:pPr marL="0" indent="0">
              <a:lnSpc>
                <a:spcPct val="120000"/>
              </a:lnSpc>
              <a:buNone/>
            </a:pPr>
            <a:r>
              <a:rPr lang="en-US" sz="2000"/>
              <a:t>Students who do not have established credit will need a credit worthy co-signer.</a:t>
            </a:r>
          </a:p>
          <a:p>
            <a:pPr>
              <a:lnSpc>
                <a:spcPct val="120000"/>
              </a:lnSpc>
              <a:buFont typeface="Wingdings" panose="05000000000000000000" pitchFamily="2" charset="2"/>
              <a:buChar char="Ø"/>
            </a:pPr>
            <a:r>
              <a:rPr lang="en-US" sz="2000"/>
              <a:t>UConn's Suggested Private (Alternative) Loan Lender list via ELMSelect:  </a:t>
            </a:r>
            <a:r>
              <a:rPr lang="en-US" sz="2000">
                <a:solidFill>
                  <a:srgbClr val="0070C0"/>
                </a:solidFill>
              </a:rPr>
              <a:t>financialaid.uconn.edu/altloan/</a:t>
            </a:r>
            <a:endParaRPr lang="en-US" sz="2000">
              <a:solidFill>
                <a:srgbClr val="0070C0"/>
              </a:solidFill>
              <a:cs typeface="Calibri"/>
            </a:endParaRPr>
          </a:p>
          <a:p>
            <a:pPr lvl="1">
              <a:lnSpc>
                <a:spcPct val="120000"/>
              </a:lnSpc>
              <a:buFont typeface="Courier New" panose="02070309020205020404" pitchFamily="49" charset="0"/>
              <a:buChar char="o"/>
            </a:pPr>
            <a:r>
              <a:rPr lang="en-US" sz="2000"/>
              <a:t>Variable or fixed interest rates; many have no cap</a:t>
            </a:r>
            <a:endParaRPr lang="en-US" sz="2000">
              <a:cs typeface="Calibri"/>
            </a:endParaRPr>
          </a:p>
          <a:p>
            <a:pPr lvl="1">
              <a:lnSpc>
                <a:spcPct val="120000"/>
              </a:lnSpc>
              <a:buFont typeface="Courier New" panose="02070309020205020404" pitchFamily="49" charset="0"/>
              <a:buChar char="o"/>
            </a:pPr>
            <a:r>
              <a:rPr lang="en-US" sz="2000"/>
              <a:t>Repayment options vary by lender</a:t>
            </a:r>
            <a:endParaRPr lang="en-US" sz="2000">
              <a:cs typeface="Calibri"/>
            </a:endParaRPr>
          </a:p>
          <a:p>
            <a:pPr>
              <a:lnSpc>
                <a:spcPct val="120000"/>
              </a:lnSpc>
              <a:buFont typeface="Wingdings" panose="05000000000000000000" pitchFamily="2" charset="2"/>
              <a:buChar char="Ø"/>
            </a:pPr>
            <a:r>
              <a:rPr lang="en-US" sz="2000"/>
              <a:t>Students apply directly with their chosen lender.</a:t>
            </a:r>
            <a:endParaRPr lang="en-US" sz="2000">
              <a:cs typeface="Calibri"/>
            </a:endParaRPr>
          </a:p>
          <a:p>
            <a:pPr>
              <a:lnSpc>
                <a:spcPct val="120000"/>
              </a:lnSpc>
              <a:buFont typeface="Wingdings" panose="05000000000000000000" pitchFamily="2" charset="2"/>
              <a:buChar char="Ø"/>
            </a:pPr>
            <a:r>
              <a:rPr lang="en-US" sz="2000" b="1">
                <a:solidFill>
                  <a:srgbClr val="C14649"/>
                </a:solidFill>
              </a:rPr>
              <a:t>Apply once per semester: </a:t>
            </a:r>
            <a:r>
              <a:rPr lang="en-US" sz="2000"/>
              <a:t>spring, summer, fall</a:t>
            </a:r>
            <a:endParaRPr lang="en-US" sz="2000">
              <a:cs typeface="Calibri"/>
            </a:endParaRPr>
          </a:p>
          <a:p>
            <a:pPr lvl="1">
              <a:lnSpc>
                <a:spcPct val="120000"/>
              </a:lnSpc>
              <a:buFont typeface="Courier New" panose="02070309020205020404" pitchFamily="49" charset="0"/>
              <a:buChar char="o"/>
            </a:pPr>
            <a:r>
              <a:rPr lang="en-US" sz="2000"/>
              <a:t>Spring Loan Period: January to May 2025</a:t>
            </a:r>
            <a:endParaRPr lang="en-US" sz="2000">
              <a:cs typeface="Calibri"/>
            </a:endParaRPr>
          </a:p>
          <a:p>
            <a:pPr lvl="1">
              <a:lnSpc>
                <a:spcPct val="120000"/>
              </a:lnSpc>
              <a:buFont typeface="Courier New" panose="02070309020205020404" pitchFamily="49" charset="0"/>
              <a:buChar char="o"/>
            </a:pPr>
            <a:r>
              <a:rPr lang="en-US" sz="2000"/>
              <a:t>Summer Loan Period: May to August 2025</a:t>
            </a:r>
            <a:endParaRPr lang="en-US" sz="2000">
              <a:cs typeface="Calibri"/>
            </a:endParaRPr>
          </a:p>
          <a:p>
            <a:pPr lvl="1">
              <a:lnSpc>
                <a:spcPct val="120000"/>
              </a:lnSpc>
              <a:buFont typeface="Courier New" panose="02070309020205020404" pitchFamily="49" charset="0"/>
              <a:buChar char="o"/>
            </a:pPr>
            <a:r>
              <a:rPr lang="en-US" sz="2000"/>
              <a:t>Fall Loan Period: August to December 2025</a:t>
            </a:r>
          </a:p>
          <a:p>
            <a:pPr>
              <a:lnSpc>
                <a:spcPct val="120000"/>
              </a:lnSpc>
            </a:pPr>
            <a:endParaRPr lang="en-US"/>
          </a:p>
        </p:txBody>
      </p:sp>
      <p:sp>
        <p:nvSpPr>
          <p:cNvPr id="12" name="TextBox 11">
            <a:extLst>
              <a:ext uri="{FF2B5EF4-FFF2-40B4-BE49-F238E27FC236}">
                <a16:creationId xmlns:a16="http://schemas.microsoft.com/office/drawing/2014/main" id="{E06F9A39-21D8-B6CC-CBD7-F93D48CBDA4E}"/>
              </a:ext>
            </a:extLst>
          </p:cNvPr>
          <p:cNvSpPr txBox="1"/>
          <p:nvPr/>
        </p:nvSpPr>
        <p:spPr>
          <a:xfrm>
            <a:off x="6469169" y="5693140"/>
            <a:ext cx="5341830" cy="523220"/>
          </a:xfrm>
          <a:prstGeom prst="rect">
            <a:avLst/>
          </a:prstGeom>
          <a:noFill/>
        </p:spPr>
        <p:txBody>
          <a:bodyPr wrap="square" rtlCol="0">
            <a:spAutoFit/>
          </a:bodyPr>
          <a:lstStyle/>
          <a:p>
            <a:r>
              <a:rPr lang="en-US" sz="1400"/>
              <a:t>Students walking down the stairs in the courtyard (atrium) UConn - Stamford on Sept. 19, 2024</a:t>
            </a:r>
          </a:p>
        </p:txBody>
      </p:sp>
    </p:spTree>
    <p:extLst>
      <p:ext uri="{BB962C8B-B14F-4D97-AF65-F5344CB8AC3E}">
        <p14:creationId xmlns:p14="http://schemas.microsoft.com/office/powerpoint/2010/main" val="955339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Cost of Attendance – Additional Loans</a:t>
              </a:r>
            </a:p>
          </p:txBody>
        </p:sp>
      </p:grpSp>
      <p:sp>
        <p:nvSpPr>
          <p:cNvPr id="5" name="Content Placeholder 2">
            <a:extLst>
              <a:ext uri="{FF2B5EF4-FFF2-40B4-BE49-F238E27FC236}">
                <a16:creationId xmlns:a16="http://schemas.microsoft.com/office/drawing/2014/main" id="{83900341-8127-BC04-106F-2D8D288BCFC7}"/>
              </a:ext>
            </a:extLst>
          </p:cNvPr>
          <p:cNvSpPr txBox="1">
            <a:spLocks/>
          </p:cNvSpPr>
          <p:nvPr/>
        </p:nvSpPr>
        <p:spPr>
          <a:xfrm>
            <a:off x="381000" y="1545030"/>
            <a:ext cx="10904834" cy="47368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a:latin typeface="Calibri" panose="020F0502020204030204" pitchFamily="34" charset="0"/>
                <a:cs typeface="Calibri" panose="020F0502020204030204" pitchFamily="34" charset="0"/>
              </a:rPr>
              <a:t>Students can receive financial aid up to their Cost of Attendance (COA) budget, which includes direct and indirect costs.</a:t>
            </a:r>
          </a:p>
          <a:p>
            <a:pPr marL="0" indent="0">
              <a:buNone/>
            </a:pPr>
            <a:endParaRPr lang="en-US" sz="2600">
              <a:latin typeface="Calibri" panose="020F0502020204030204" pitchFamily="34" charset="0"/>
              <a:cs typeface="Calibri" panose="020F0502020204030204" pitchFamily="34" charset="0"/>
            </a:endParaRPr>
          </a:p>
          <a:p>
            <a:r>
              <a:rPr lang="en-US" sz="2600">
                <a:latin typeface="Calibri" panose="020F0502020204030204" pitchFamily="34" charset="0"/>
                <a:cs typeface="Calibri" panose="020F0502020204030204" pitchFamily="34" charset="0"/>
              </a:rPr>
              <a:t>Students can apply for additional loan funds* to assist with the remaining fee bill, and for other educational expenses.</a:t>
            </a:r>
          </a:p>
          <a:p>
            <a:pPr marL="395288" indent="0">
              <a:buFont typeface="Arial" panose="020B0604020202020204" pitchFamily="34" charset="0"/>
              <a:buNone/>
            </a:pPr>
            <a:r>
              <a:rPr lang="en-US" sz="1700">
                <a:latin typeface="Calibri" panose="020F0502020204030204" pitchFamily="34" charset="0"/>
                <a:cs typeface="Calibri" panose="020F0502020204030204" pitchFamily="34" charset="0"/>
              </a:rPr>
              <a:t>* See the previous two slides.</a:t>
            </a:r>
          </a:p>
          <a:p>
            <a:pPr marL="395288" indent="0">
              <a:buFont typeface="Arial" panose="020B0604020202020204" pitchFamily="34" charset="0"/>
              <a:buNone/>
            </a:pPr>
            <a:endParaRPr lang="en-US" sz="1700">
              <a:solidFill>
                <a:schemeClr val="bg1"/>
              </a:solidFill>
              <a:latin typeface="Calibri" panose="020F0502020204030204" pitchFamily="34" charset="0"/>
              <a:cs typeface="Calibri" panose="020F0502020204030204" pitchFamily="34" charset="0"/>
            </a:endParaRPr>
          </a:p>
          <a:p>
            <a:pPr>
              <a:spcBef>
                <a:spcPts val="0"/>
              </a:spcBef>
            </a:pPr>
            <a:r>
              <a:rPr lang="en-US" sz="2600" b="1">
                <a:solidFill>
                  <a:srgbClr val="36D8F8"/>
                </a:solidFill>
                <a:latin typeface="Calibri" panose="020F0502020204030204" pitchFamily="34" charset="0"/>
                <a:ea typeface="Times New Roman" panose="02020603050405020304" pitchFamily="18" charset="0"/>
                <a:cs typeface="Calibri" panose="020F0502020204030204" pitchFamily="34" charset="0"/>
              </a:rPr>
              <a:t>Dependent</a:t>
            </a:r>
            <a:r>
              <a:rPr lang="en-US" sz="2600">
                <a:solidFill>
                  <a:srgbClr val="FFFF00"/>
                </a:solidFill>
                <a:latin typeface="Calibri" panose="020F0502020204030204" pitchFamily="34" charset="0"/>
                <a:ea typeface="Times New Roman" panose="02020603050405020304" pitchFamily="18" charset="0"/>
                <a:cs typeface="Calibri" panose="020F0502020204030204" pitchFamily="34" charset="0"/>
              </a:rPr>
              <a:t> </a:t>
            </a:r>
            <a:r>
              <a:rPr lang="en-US" sz="2600">
                <a:latin typeface="Calibri" panose="020F0502020204030204" pitchFamily="34" charset="0"/>
                <a:ea typeface="Times New Roman" panose="02020603050405020304" pitchFamily="18" charset="0"/>
                <a:cs typeface="Calibri" panose="020F0502020204030204" pitchFamily="34" charset="0"/>
              </a:rPr>
              <a:t>students can apply for an additional loan. If approved, the </a:t>
            </a:r>
            <a:r>
              <a:rPr lang="en-US" sz="2600" i="1">
                <a:latin typeface="Calibri" panose="020F0502020204030204" pitchFamily="34" charset="0"/>
                <a:ea typeface="Times New Roman" panose="02020603050405020304" pitchFamily="18" charset="0"/>
                <a:cs typeface="Calibri" panose="020F0502020204030204" pitchFamily="34" charset="0"/>
              </a:rPr>
              <a:t>maximum</a:t>
            </a:r>
            <a:r>
              <a:rPr lang="en-US" sz="2600">
                <a:latin typeface="Calibri" panose="020F0502020204030204" pitchFamily="34" charset="0"/>
                <a:ea typeface="Times New Roman" panose="02020603050405020304" pitchFamily="18" charset="0"/>
                <a:cs typeface="Calibri" panose="020F0502020204030204" pitchFamily="34" charset="0"/>
              </a:rPr>
              <a:t> additional loan amount is an </a:t>
            </a:r>
            <a:r>
              <a:rPr lang="en-US" sz="2600" i="1">
                <a:latin typeface="Calibri" panose="020F0502020204030204" pitchFamily="34" charset="0"/>
                <a:ea typeface="Times New Roman" panose="02020603050405020304" pitchFamily="18" charset="0"/>
                <a:cs typeface="Calibri" panose="020F0502020204030204" pitchFamily="34" charset="0"/>
              </a:rPr>
              <a:t>estimated</a:t>
            </a:r>
            <a:r>
              <a:rPr lang="en-US" sz="2600">
                <a:latin typeface="Calibri" panose="020F0502020204030204" pitchFamily="34" charset="0"/>
                <a:ea typeface="Times New Roman" panose="02020603050405020304" pitchFamily="18" charset="0"/>
                <a:cs typeface="Calibri" panose="020F0502020204030204" pitchFamily="34" charset="0"/>
              </a:rPr>
              <a:t> $21,000 per semester.</a:t>
            </a:r>
          </a:p>
          <a:p>
            <a:pPr marL="0" indent="0">
              <a:spcBef>
                <a:spcPts val="0"/>
              </a:spcBef>
              <a:buFont typeface="Arial" panose="020B0604020202020204" pitchFamily="34" charset="0"/>
              <a:buNone/>
            </a:pPr>
            <a:endParaRPr lang="en-US" sz="2600">
              <a:solidFill>
                <a:schemeClr val="bg1"/>
              </a:solidFill>
              <a:latin typeface="Calibri" panose="020F0502020204030204" pitchFamily="34" charset="0"/>
              <a:ea typeface="Times New Roman" panose="02020603050405020304" pitchFamily="18" charset="0"/>
              <a:cs typeface="Calibri" panose="020F0502020204030204" pitchFamily="34" charset="0"/>
            </a:endParaRPr>
          </a:p>
          <a:p>
            <a:pPr>
              <a:spcBef>
                <a:spcPts val="0"/>
              </a:spcBef>
            </a:pPr>
            <a:r>
              <a:rPr lang="en-US" sz="2600" b="1">
                <a:solidFill>
                  <a:srgbClr val="2CF444"/>
                </a:solidFill>
                <a:latin typeface="Calibri" panose="020F0502020204030204" pitchFamily="34" charset="0"/>
                <a:ea typeface="Times New Roman" panose="02020603050405020304" pitchFamily="18" charset="0"/>
                <a:cs typeface="Calibri" panose="020F0502020204030204" pitchFamily="34" charset="0"/>
              </a:rPr>
              <a:t>Independent</a:t>
            </a:r>
            <a:r>
              <a:rPr lang="en-US" sz="260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2600">
                <a:latin typeface="Calibri" panose="020F0502020204030204" pitchFamily="34" charset="0"/>
                <a:ea typeface="Times New Roman" panose="02020603050405020304" pitchFamily="18" charset="0"/>
                <a:cs typeface="Calibri" panose="020F0502020204030204" pitchFamily="34" charset="0"/>
              </a:rPr>
              <a:t>students can apply for an additional loan. If approved, the </a:t>
            </a:r>
            <a:r>
              <a:rPr lang="en-US" sz="2600" i="1">
                <a:latin typeface="Calibri" panose="020F0502020204030204" pitchFamily="34" charset="0"/>
                <a:ea typeface="Times New Roman" panose="02020603050405020304" pitchFamily="18" charset="0"/>
                <a:cs typeface="Calibri" panose="020F0502020204030204" pitchFamily="34" charset="0"/>
              </a:rPr>
              <a:t>maximum</a:t>
            </a:r>
            <a:r>
              <a:rPr lang="en-US" sz="2600">
                <a:latin typeface="Calibri" panose="020F0502020204030204" pitchFamily="34" charset="0"/>
                <a:ea typeface="Times New Roman" panose="02020603050405020304" pitchFamily="18" charset="0"/>
                <a:cs typeface="Calibri" panose="020F0502020204030204" pitchFamily="34" charset="0"/>
              </a:rPr>
              <a:t> additional loan amount is an </a:t>
            </a:r>
            <a:r>
              <a:rPr lang="en-US" sz="2600" i="1">
                <a:latin typeface="Calibri" panose="020F0502020204030204" pitchFamily="34" charset="0"/>
                <a:ea typeface="Times New Roman" panose="02020603050405020304" pitchFamily="18" charset="0"/>
                <a:cs typeface="Calibri" panose="020F0502020204030204" pitchFamily="34" charset="0"/>
              </a:rPr>
              <a:t>estimated</a:t>
            </a:r>
            <a:r>
              <a:rPr lang="en-US" sz="2600">
                <a:latin typeface="Calibri" panose="020F0502020204030204" pitchFamily="34" charset="0"/>
                <a:ea typeface="Times New Roman" panose="02020603050405020304" pitchFamily="18" charset="0"/>
                <a:cs typeface="Calibri" panose="020F0502020204030204" pitchFamily="34" charset="0"/>
              </a:rPr>
              <a:t> $18,500 per semester.</a:t>
            </a:r>
          </a:p>
          <a:p>
            <a:pPr marL="0" indent="0">
              <a:buFont typeface="Arial" panose="020B0604020202020204" pitchFamily="34" charset="0"/>
              <a:buNone/>
            </a:pPr>
            <a:endParaRPr lang="en-US">
              <a:solidFill>
                <a:schemeClr val="bg1"/>
              </a:solidFill>
            </a:endParaRPr>
          </a:p>
        </p:txBody>
      </p:sp>
    </p:spTree>
    <p:extLst>
      <p:ext uri="{BB962C8B-B14F-4D97-AF65-F5344CB8AC3E}">
        <p14:creationId xmlns:p14="http://schemas.microsoft.com/office/powerpoint/2010/main" val="3639765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1" y="86765"/>
              <a:ext cx="1211344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Spring 2025 CEIN Cost of Attendance</a:t>
              </a:r>
            </a:p>
          </p:txBody>
        </p:sp>
      </p:grpSp>
      <p:sp>
        <p:nvSpPr>
          <p:cNvPr id="6" name="TextBox 5">
            <a:extLst>
              <a:ext uri="{FF2B5EF4-FFF2-40B4-BE49-F238E27FC236}">
                <a16:creationId xmlns:a16="http://schemas.microsoft.com/office/drawing/2014/main" id="{ACE79D27-4BC3-1F91-0EEA-2F918D7C4CF7}"/>
              </a:ext>
            </a:extLst>
          </p:cNvPr>
          <p:cNvSpPr txBox="1"/>
          <p:nvPr/>
        </p:nvSpPr>
        <p:spPr>
          <a:xfrm>
            <a:off x="3126947" y="6005781"/>
            <a:ext cx="6185592" cy="584775"/>
          </a:xfrm>
          <a:prstGeom prst="rect">
            <a:avLst/>
          </a:prstGeom>
          <a:noFill/>
        </p:spPr>
        <p:txBody>
          <a:bodyPr wrap="square">
            <a:spAutoFit/>
          </a:bodyPr>
          <a:lstStyle/>
          <a:p>
            <a:pPr algn="ctr"/>
            <a:r>
              <a:rPr lang="en-US" sz="1600"/>
              <a:t>Students can view their COA in the Student Administration system. </a:t>
            </a:r>
          </a:p>
          <a:p>
            <a:pPr algn="ctr"/>
            <a:r>
              <a:rPr lang="en-US" sz="1600"/>
              <a:t>Financial Aid tile &gt; FA Summary &gt; COA per semester </a:t>
            </a:r>
          </a:p>
        </p:txBody>
      </p:sp>
      <p:graphicFrame>
        <p:nvGraphicFramePr>
          <p:cNvPr id="5" name="Content Placeholder 5">
            <a:extLst>
              <a:ext uri="{FF2B5EF4-FFF2-40B4-BE49-F238E27FC236}">
                <a16:creationId xmlns:a16="http://schemas.microsoft.com/office/drawing/2014/main" id="{9B91D7E7-3EDE-2D14-A19F-93B170EA5323}"/>
              </a:ext>
            </a:extLst>
          </p:cNvPr>
          <p:cNvGraphicFramePr>
            <a:graphicFrameLocks/>
          </p:cNvGraphicFramePr>
          <p:nvPr>
            <p:extLst>
              <p:ext uri="{D42A27DB-BD31-4B8C-83A1-F6EECF244321}">
                <p14:modId xmlns:p14="http://schemas.microsoft.com/office/powerpoint/2010/main" val="645322445"/>
              </p:ext>
            </p:extLst>
          </p:nvPr>
        </p:nvGraphicFramePr>
        <p:xfrm>
          <a:off x="2800904" y="1408660"/>
          <a:ext cx="6511635" cy="4331461"/>
        </p:xfrm>
        <a:graphic>
          <a:graphicData uri="http://schemas.openxmlformats.org/drawingml/2006/table">
            <a:tbl>
              <a:tblPr firstRow="1" bandRow="1">
                <a:tableStyleId>{5C22544A-7EE6-4342-B048-85BDC9FD1C3A}</a:tableStyleId>
              </a:tblPr>
              <a:tblGrid>
                <a:gridCol w="2047795">
                  <a:extLst>
                    <a:ext uri="{9D8B030D-6E8A-4147-A177-3AD203B41FA5}">
                      <a16:colId xmlns:a16="http://schemas.microsoft.com/office/drawing/2014/main" val="584105958"/>
                    </a:ext>
                  </a:extLst>
                </a:gridCol>
                <a:gridCol w="1123684">
                  <a:extLst>
                    <a:ext uri="{9D8B030D-6E8A-4147-A177-3AD203B41FA5}">
                      <a16:colId xmlns:a16="http://schemas.microsoft.com/office/drawing/2014/main" val="1203470084"/>
                    </a:ext>
                  </a:extLst>
                </a:gridCol>
                <a:gridCol w="1132464">
                  <a:extLst>
                    <a:ext uri="{9D8B030D-6E8A-4147-A177-3AD203B41FA5}">
                      <a16:colId xmlns:a16="http://schemas.microsoft.com/office/drawing/2014/main" val="1999880320"/>
                    </a:ext>
                  </a:extLst>
                </a:gridCol>
                <a:gridCol w="1103846">
                  <a:extLst>
                    <a:ext uri="{9D8B030D-6E8A-4147-A177-3AD203B41FA5}">
                      <a16:colId xmlns:a16="http://schemas.microsoft.com/office/drawing/2014/main" val="2144814834"/>
                    </a:ext>
                  </a:extLst>
                </a:gridCol>
                <a:gridCol w="1103846">
                  <a:extLst>
                    <a:ext uri="{9D8B030D-6E8A-4147-A177-3AD203B41FA5}">
                      <a16:colId xmlns:a16="http://schemas.microsoft.com/office/drawing/2014/main" val="4010030082"/>
                    </a:ext>
                  </a:extLst>
                </a:gridCol>
              </a:tblGrid>
              <a:tr h="905595">
                <a:tc>
                  <a:txBody>
                    <a:bodyPr/>
                    <a:lstStyle/>
                    <a:p>
                      <a:pPr algn="l"/>
                      <a:r>
                        <a:rPr lang="en-US"/>
                        <a:t>COA</a:t>
                      </a:r>
                      <a:r>
                        <a:rPr lang="en-US" baseline="0"/>
                        <a:t> Budget Item</a:t>
                      </a:r>
                      <a:endParaRPr lang="en-US"/>
                    </a:p>
                  </a:txBody>
                  <a:tcPr anchor="ctr">
                    <a:solidFill>
                      <a:srgbClr val="395CB7"/>
                    </a:solidFill>
                  </a:tcPr>
                </a:tc>
                <a:tc>
                  <a:txBody>
                    <a:bodyPr/>
                    <a:lstStyle/>
                    <a:p>
                      <a:pPr algn="l"/>
                      <a:r>
                        <a:rPr lang="en-US"/>
                        <a:t>Storrs</a:t>
                      </a:r>
                      <a:r>
                        <a:rPr lang="en-US" baseline="0"/>
                        <a:t> </a:t>
                      </a:r>
                    </a:p>
                    <a:p>
                      <a:pPr algn="l"/>
                      <a:r>
                        <a:rPr lang="en-US" baseline="0"/>
                        <a:t>On/Off </a:t>
                      </a:r>
                    </a:p>
                    <a:p>
                      <a:pPr algn="l"/>
                      <a:r>
                        <a:rPr lang="en-US" baseline="0"/>
                        <a:t>Campus</a:t>
                      </a:r>
                      <a:endParaRPr lang="en-US"/>
                    </a:p>
                  </a:txBody>
                  <a:tcPr>
                    <a:solidFill>
                      <a:srgbClr val="395CB7"/>
                    </a:solidFill>
                  </a:tcPr>
                </a:tc>
                <a:tc>
                  <a:txBody>
                    <a:bodyPr/>
                    <a:lstStyle/>
                    <a:p>
                      <a:pPr algn="l"/>
                      <a:r>
                        <a:rPr lang="en-US"/>
                        <a:t>Storrs with Parent</a:t>
                      </a:r>
                    </a:p>
                  </a:txBody>
                  <a:tcPr anchor="ctr">
                    <a:solidFill>
                      <a:srgbClr val="395CB7"/>
                    </a:solidFill>
                  </a:tcPr>
                </a:tc>
                <a:tc>
                  <a:txBody>
                    <a:bodyPr/>
                    <a:lstStyle/>
                    <a:p>
                      <a:pPr algn="l"/>
                      <a:r>
                        <a:rPr lang="en-US"/>
                        <a:t>Regional On/Off</a:t>
                      </a:r>
                    </a:p>
                    <a:p>
                      <a:pPr algn="l"/>
                      <a:r>
                        <a:rPr lang="en-US"/>
                        <a:t>Campus</a:t>
                      </a:r>
                    </a:p>
                  </a:txBody>
                  <a:tcPr anchor="ctr">
                    <a:solidFill>
                      <a:srgbClr val="395CB7"/>
                    </a:solidFill>
                  </a:tcPr>
                </a:tc>
                <a:tc>
                  <a:txBody>
                    <a:bodyPr/>
                    <a:lstStyle/>
                    <a:p>
                      <a:pPr algn="l"/>
                      <a:r>
                        <a:rPr lang="en-US"/>
                        <a:t>Regional with Parent</a:t>
                      </a:r>
                    </a:p>
                  </a:txBody>
                  <a:tcPr anchor="ctr">
                    <a:solidFill>
                      <a:srgbClr val="395CB7"/>
                    </a:solidFill>
                  </a:tcPr>
                </a:tc>
                <a:extLst>
                  <a:ext uri="{0D108BD9-81ED-4DB2-BD59-A6C34878D82A}">
                    <a16:rowId xmlns:a16="http://schemas.microsoft.com/office/drawing/2014/main" val="3183882591"/>
                  </a:ext>
                </a:extLst>
              </a:tr>
              <a:tr h="0">
                <a:tc>
                  <a:txBody>
                    <a:bodyPr/>
                    <a:lstStyle/>
                    <a:p>
                      <a:r>
                        <a:rPr lang="en-US" sz="1800" b="1">
                          <a:solidFill>
                            <a:srgbClr val="7030A0"/>
                          </a:solidFill>
                        </a:rPr>
                        <a:t>Program Fee</a:t>
                      </a:r>
                    </a:p>
                  </a:txBody>
                  <a:tcPr/>
                </a:tc>
                <a:tc>
                  <a:txBody>
                    <a:bodyPr/>
                    <a:lstStyle/>
                    <a:p>
                      <a:pPr algn="l"/>
                      <a:r>
                        <a:rPr lang="en-US" sz="1800" b="1">
                          <a:solidFill>
                            <a:srgbClr val="7030A0"/>
                          </a:solidFill>
                        </a:rPr>
                        <a:t>$13,005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7030A0"/>
                          </a:solidFill>
                        </a:rPr>
                        <a:t>$13,005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7030A0"/>
                          </a:solidFill>
                        </a:rPr>
                        <a:t>$13,005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7030A0"/>
                          </a:solidFill>
                        </a:rPr>
                        <a:t>$13,005</a:t>
                      </a:r>
                    </a:p>
                  </a:txBody>
                  <a:tcPr/>
                </a:tc>
                <a:extLst>
                  <a:ext uri="{0D108BD9-81ED-4DB2-BD59-A6C34878D82A}">
                    <a16:rowId xmlns:a16="http://schemas.microsoft.com/office/drawing/2014/main" val="1935638677"/>
                  </a:ext>
                </a:extLst>
              </a:tr>
              <a:tr h="388396">
                <a:tc>
                  <a:txBody>
                    <a:bodyPr/>
                    <a:lstStyle/>
                    <a:p>
                      <a:r>
                        <a:rPr lang="en-US" sz="1800" b="1">
                          <a:solidFill>
                            <a:srgbClr val="7030A0"/>
                          </a:solidFill>
                        </a:rPr>
                        <a:t>Additional Fees</a:t>
                      </a:r>
                    </a:p>
                  </a:txBody>
                  <a:tcPr/>
                </a:tc>
                <a:tc>
                  <a:txBody>
                    <a:bodyPr/>
                    <a:lstStyle/>
                    <a:p>
                      <a:pPr algn="l"/>
                      <a:r>
                        <a:rPr lang="en-US" sz="1800" b="1">
                          <a:solidFill>
                            <a:srgbClr val="7030A0"/>
                          </a:solidFill>
                        </a:rPr>
                        <a:t>$498</a:t>
                      </a:r>
                    </a:p>
                  </a:txBody>
                  <a:tcPr/>
                </a:tc>
                <a:tc>
                  <a:txBody>
                    <a:bodyPr/>
                    <a:lstStyle/>
                    <a:p>
                      <a:pPr algn="l"/>
                      <a:r>
                        <a:rPr lang="en-US" sz="1800" b="1">
                          <a:solidFill>
                            <a:srgbClr val="7030A0"/>
                          </a:solidFill>
                        </a:rPr>
                        <a:t>$498</a:t>
                      </a:r>
                    </a:p>
                  </a:txBody>
                  <a:tcPr/>
                </a:tc>
                <a:tc>
                  <a:txBody>
                    <a:bodyPr/>
                    <a:lstStyle/>
                    <a:p>
                      <a:pPr algn="l"/>
                      <a:r>
                        <a:rPr lang="en-US" sz="1800" b="1">
                          <a:solidFill>
                            <a:srgbClr val="7030A0"/>
                          </a:solidFill>
                        </a:rPr>
                        <a:t>$428</a:t>
                      </a:r>
                    </a:p>
                  </a:txBody>
                  <a:tcPr/>
                </a:tc>
                <a:tc>
                  <a:txBody>
                    <a:bodyPr/>
                    <a:lstStyle/>
                    <a:p>
                      <a:pPr algn="l"/>
                      <a:r>
                        <a:rPr lang="en-US" sz="1800" b="1">
                          <a:solidFill>
                            <a:srgbClr val="7030A0"/>
                          </a:solidFill>
                        </a:rPr>
                        <a:t>$428</a:t>
                      </a:r>
                    </a:p>
                  </a:txBody>
                  <a:tcPr/>
                </a:tc>
                <a:extLst>
                  <a:ext uri="{0D108BD9-81ED-4DB2-BD59-A6C34878D82A}">
                    <a16:rowId xmlns:a16="http://schemas.microsoft.com/office/drawing/2014/main" val="3269303820"/>
                  </a:ext>
                </a:extLst>
              </a:tr>
              <a:tr h="350072">
                <a:tc>
                  <a:txBody>
                    <a:bodyPr/>
                    <a:lstStyle/>
                    <a:p>
                      <a:r>
                        <a:rPr lang="en-US" sz="1800"/>
                        <a:t>Room and Board</a:t>
                      </a:r>
                    </a:p>
                  </a:txBody>
                  <a:tcPr/>
                </a:tc>
                <a:tc>
                  <a:txBody>
                    <a:bodyPr/>
                    <a:lstStyle/>
                    <a:p>
                      <a:pPr algn="l"/>
                      <a:r>
                        <a:rPr lang="en-US" sz="1800"/>
                        <a:t>$7,575</a:t>
                      </a:r>
                    </a:p>
                  </a:txBody>
                  <a:tcPr/>
                </a:tc>
                <a:tc>
                  <a:txBody>
                    <a:bodyPr/>
                    <a:lstStyle/>
                    <a:p>
                      <a:pPr algn="l"/>
                      <a:r>
                        <a:rPr lang="en-US" sz="1800"/>
                        <a:t>$2,065</a:t>
                      </a:r>
                    </a:p>
                  </a:txBody>
                  <a:tcPr/>
                </a:tc>
                <a:tc>
                  <a:txBody>
                    <a:bodyPr/>
                    <a:lstStyle/>
                    <a:p>
                      <a:pPr algn="l"/>
                      <a:r>
                        <a:rPr lang="en-US" sz="1800"/>
                        <a:t>$8,911</a:t>
                      </a:r>
                    </a:p>
                  </a:txBody>
                  <a:tcPr/>
                </a:tc>
                <a:tc>
                  <a:txBody>
                    <a:bodyPr/>
                    <a:lstStyle/>
                    <a:p>
                      <a:pPr algn="l"/>
                      <a:r>
                        <a:rPr lang="en-US" sz="1800"/>
                        <a:t>$2,065</a:t>
                      </a:r>
                    </a:p>
                  </a:txBody>
                  <a:tcPr/>
                </a:tc>
                <a:extLst>
                  <a:ext uri="{0D108BD9-81ED-4DB2-BD59-A6C34878D82A}">
                    <a16:rowId xmlns:a16="http://schemas.microsoft.com/office/drawing/2014/main" val="3556095480"/>
                  </a:ext>
                </a:extLst>
              </a:tr>
              <a:tr h="400437">
                <a:tc>
                  <a:txBody>
                    <a:bodyPr/>
                    <a:lstStyle/>
                    <a:p>
                      <a:r>
                        <a:rPr lang="en-US" sz="1800"/>
                        <a:t>Miscellaneous</a:t>
                      </a:r>
                    </a:p>
                  </a:txBody>
                  <a:tcPr/>
                </a:tc>
                <a:tc>
                  <a:txBody>
                    <a:bodyPr/>
                    <a:lstStyle/>
                    <a:p>
                      <a:pPr algn="l"/>
                      <a:r>
                        <a:rPr lang="en-US" sz="1800"/>
                        <a:t>$955</a:t>
                      </a:r>
                    </a:p>
                  </a:txBody>
                  <a:tcPr/>
                </a:tc>
                <a:tc>
                  <a:txBody>
                    <a:bodyPr/>
                    <a:lstStyle/>
                    <a:p>
                      <a:pPr algn="l"/>
                      <a:r>
                        <a:rPr lang="en-US" sz="1800"/>
                        <a:t>$625</a:t>
                      </a:r>
                    </a:p>
                  </a:txBody>
                  <a:tcPr/>
                </a:tc>
                <a:tc>
                  <a:txBody>
                    <a:bodyPr/>
                    <a:lstStyle/>
                    <a:p>
                      <a:pPr algn="l"/>
                      <a:r>
                        <a:rPr lang="en-US" sz="1800"/>
                        <a:t>$955</a:t>
                      </a:r>
                    </a:p>
                  </a:txBody>
                  <a:tcPr/>
                </a:tc>
                <a:tc>
                  <a:txBody>
                    <a:bodyPr/>
                    <a:lstStyle/>
                    <a:p>
                      <a:pPr algn="l"/>
                      <a:r>
                        <a:rPr lang="en-US" sz="1800"/>
                        <a:t>$625</a:t>
                      </a:r>
                    </a:p>
                  </a:txBody>
                  <a:tcPr/>
                </a:tc>
                <a:extLst>
                  <a:ext uri="{0D108BD9-81ED-4DB2-BD59-A6C34878D82A}">
                    <a16:rowId xmlns:a16="http://schemas.microsoft.com/office/drawing/2014/main" val="3509057325"/>
                  </a:ext>
                </a:extLst>
              </a:tr>
              <a:tr h="350072">
                <a:tc>
                  <a:txBody>
                    <a:bodyPr/>
                    <a:lstStyle/>
                    <a:p>
                      <a:r>
                        <a:rPr lang="en-US" sz="1800"/>
                        <a:t>Books</a:t>
                      </a:r>
                    </a:p>
                  </a:txBody>
                  <a:tcPr/>
                </a:tc>
                <a:tc>
                  <a:txBody>
                    <a:bodyPr/>
                    <a:lstStyle/>
                    <a:p>
                      <a:pPr algn="l"/>
                      <a:r>
                        <a:rPr lang="en-US" sz="1800"/>
                        <a:t>$1,500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$1,500</a:t>
                      </a:r>
                    </a:p>
                  </a:txBody>
                  <a:tcPr/>
                </a:tc>
                <a:tc>
                  <a:txBody>
                    <a:bodyPr/>
                    <a:lstStyle/>
                    <a:p>
                      <a:pPr algn="l"/>
                      <a:r>
                        <a:rPr lang="en-US" sz="1800"/>
                        <a:t>$1,500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$1,500</a:t>
                      </a:r>
                    </a:p>
                  </a:txBody>
                  <a:tcPr/>
                </a:tc>
                <a:extLst>
                  <a:ext uri="{0D108BD9-81ED-4DB2-BD59-A6C34878D82A}">
                    <a16:rowId xmlns:a16="http://schemas.microsoft.com/office/drawing/2014/main" val="3657989534"/>
                  </a:ext>
                </a:extLst>
              </a:tr>
              <a:tr h="350072">
                <a:tc>
                  <a:txBody>
                    <a:bodyPr/>
                    <a:lstStyle/>
                    <a:p>
                      <a:r>
                        <a:rPr lang="en-US" sz="1800"/>
                        <a:t>Transportation</a:t>
                      </a:r>
                    </a:p>
                  </a:txBody>
                  <a:tcPr/>
                </a:tc>
                <a:tc>
                  <a:txBody>
                    <a:bodyPr/>
                    <a:lstStyle/>
                    <a:p>
                      <a:pPr algn="l"/>
                      <a:r>
                        <a:rPr lang="en-US" sz="1800"/>
                        <a:t>$1,210</a:t>
                      </a:r>
                    </a:p>
                  </a:txBody>
                  <a:tcPr/>
                </a:tc>
                <a:tc>
                  <a:txBody>
                    <a:bodyPr/>
                    <a:lstStyle/>
                    <a:p>
                      <a:pPr algn="l"/>
                      <a:r>
                        <a:rPr lang="en-US" sz="1800"/>
                        <a:t>$1,369</a:t>
                      </a:r>
                    </a:p>
                  </a:txBody>
                  <a:tcPr/>
                </a:tc>
                <a:tc>
                  <a:txBody>
                    <a:bodyPr/>
                    <a:lstStyle/>
                    <a:p>
                      <a:pPr algn="l"/>
                      <a:r>
                        <a:rPr lang="en-US" sz="1800"/>
                        <a:t>$1,210</a:t>
                      </a:r>
                    </a:p>
                  </a:txBody>
                  <a:tcPr/>
                </a:tc>
                <a:tc>
                  <a:txBody>
                    <a:bodyPr/>
                    <a:lstStyle/>
                    <a:p>
                      <a:pPr algn="l"/>
                      <a:r>
                        <a:rPr lang="en-US" sz="1800"/>
                        <a:t>$1,369</a:t>
                      </a:r>
                    </a:p>
                  </a:txBody>
                  <a:tcPr/>
                </a:tc>
                <a:extLst>
                  <a:ext uri="{0D108BD9-81ED-4DB2-BD59-A6C34878D82A}">
                    <a16:rowId xmlns:a16="http://schemas.microsoft.com/office/drawing/2014/main" val="3653392702"/>
                  </a:ext>
                </a:extLst>
              </a:tr>
              <a:tr h="388396">
                <a:tc>
                  <a:txBody>
                    <a:bodyPr/>
                    <a:lstStyle/>
                    <a:p>
                      <a:r>
                        <a:rPr lang="en-US" sz="1800"/>
                        <a:t>Loan Fees</a:t>
                      </a:r>
                    </a:p>
                  </a:txBody>
                  <a:tcPr/>
                </a:tc>
                <a:tc>
                  <a:txBody>
                    <a:bodyPr/>
                    <a:lstStyle/>
                    <a:p>
                      <a:pPr algn="l"/>
                      <a:r>
                        <a:rPr lang="en-US" sz="1800"/>
                        <a:t>$46</a:t>
                      </a:r>
                    </a:p>
                  </a:txBody>
                  <a:tcPr/>
                </a:tc>
                <a:tc>
                  <a:txBody>
                    <a:bodyPr/>
                    <a:lstStyle/>
                    <a:p>
                      <a:pPr algn="l"/>
                      <a:r>
                        <a:rPr lang="en-US" sz="1800"/>
                        <a:t>$46</a:t>
                      </a:r>
                    </a:p>
                  </a:txBody>
                  <a:tcPr/>
                </a:tc>
                <a:tc>
                  <a:txBody>
                    <a:bodyPr/>
                    <a:lstStyle/>
                    <a:p>
                      <a:pPr algn="l"/>
                      <a:r>
                        <a:rPr lang="en-US" sz="1800"/>
                        <a:t>$46</a:t>
                      </a:r>
                    </a:p>
                  </a:txBody>
                  <a:tcPr/>
                </a:tc>
                <a:tc>
                  <a:txBody>
                    <a:bodyPr/>
                    <a:lstStyle/>
                    <a:p>
                      <a:pPr algn="l"/>
                      <a:r>
                        <a:rPr lang="en-US" sz="1800"/>
                        <a:t>$46</a:t>
                      </a:r>
                    </a:p>
                  </a:txBody>
                  <a:tcPr/>
                </a:tc>
                <a:extLst>
                  <a:ext uri="{0D108BD9-81ED-4DB2-BD59-A6C34878D82A}">
                    <a16:rowId xmlns:a16="http://schemas.microsoft.com/office/drawing/2014/main" val="4197019768"/>
                  </a:ext>
                </a:extLst>
              </a:tr>
              <a:tr h="388396">
                <a:tc>
                  <a:txBody>
                    <a:bodyPr/>
                    <a:lstStyle/>
                    <a:p>
                      <a:r>
                        <a:rPr lang="en-US" sz="1800" b="1">
                          <a:solidFill>
                            <a:srgbClr val="7030A0"/>
                          </a:solidFill>
                        </a:rPr>
                        <a:t>Total Direct</a:t>
                      </a:r>
                      <a:r>
                        <a:rPr lang="en-US" sz="1800" b="1" baseline="0">
                          <a:solidFill>
                            <a:srgbClr val="7030A0"/>
                          </a:solidFill>
                        </a:rPr>
                        <a:t> Costs</a:t>
                      </a:r>
                      <a:endParaRPr lang="en-US" sz="1800" b="1">
                        <a:solidFill>
                          <a:srgbClr val="7030A0"/>
                        </a:solidFill>
                      </a:endParaRPr>
                    </a:p>
                  </a:txBody>
                  <a:tcPr/>
                </a:tc>
                <a:tc>
                  <a:txBody>
                    <a:bodyPr/>
                    <a:lstStyle/>
                    <a:p>
                      <a:pPr algn="l"/>
                      <a:r>
                        <a:rPr lang="en-US" sz="1800" b="1">
                          <a:solidFill>
                            <a:srgbClr val="7030A0"/>
                          </a:solidFill>
                        </a:rPr>
                        <a:t>$13,503</a:t>
                      </a:r>
                    </a:p>
                  </a:txBody>
                  <a:tcPr/>
                </a:tc>
                <a:tc>
                  <a:txBody>
                    <a:bodyPr/>
                    <a:lstStyle/>
                    <a:p>
                      <a:pPr algn="l"/>
                      <a:r>
                        <a:rPr lang="en-US" sz="1800" b="1">
                          <a:solidFill>
                            <a:srgbClr val="7030A0"/>
                          </a:solidFill>
                        </a:rPr>
                        <a:t>$13, 503</a:t>
                      </a:r>
                    </a:p>
                  </a:txBody>
                  <a:tcPr/>
                </a:tc>
                <a:tc>
                  <a:txBody>
                    <a:bodyPr/>
                    <a:lstStyle/>
                    <a:p>
                      <a:pPr algn="l"/>
                      <a:r>
                        <a:rPr lang="en-US" b="1">
                          <a:solidFill>
                            <a:srgbClr val="7030A0"/>
                          </a:solidFill>
                        </a:rPr>
                        <a:t>$13,433</a:t>
                      </a:r>
                    </a:p>
                  </a:txBody>
                  <a:tcPr/>
                </a:tc>
                <a:tc>
                  <a:txBody>
                    <a:bodyPr/>
                    <a:lstStyle/>
                    <a:p>
                      <a:pPr algn="l"/>
                      <a:r>
                        <a:rPr lang="en-US" b="1">
                          <a:solidFill>
                            <a:srgbClr val="7030A0"/>
                          </a:solidFill>
                        </a:rPr>
                        <a:t>$13,433</a:t>
                      </a:r>
                    </a:p>
                  </a:txBody>
                  <a:tcPr/>
                </a:tc>
                <a:extLst>
                  <a:ext uri="{0D108BD9-81ED-4DB2-BD59-A6C34878D82A}">
                    <a16:rowId xmlns:a16="http://schemas.microsoft.com/office/drawing/2014/main" val="3904080838"/>
                  </a:ext>
                </a:extLst>
              </a:tr>
              <a:tr h="388396">
                <a:tc>
                  <a:txBody>
                    <a:bodyPr/>
                    <a:lstStyle/>
                    <a:p>
                      <a:r>
                        <a:rPr lang="en-US" sz="1800" b="1"/>
                        <a:t>Total COA Budget</a:t>
                      </a:r>
                    </a:p>
                  </a:txBody>
                  <a:tcPr/>
                </a:tc>
                <a:tc>
                  <a:txBody>
                    <a:bodyPr/>
                    <a:lstStyle/>
                    <a:p>
                      <a:pPr algn="l"/>
                      <a:r>
                        <a:rPr lang="en-US" sz="1800" b="1"/>
                        <a:t>$24,789</a:t>
                      </a:r>
                    </a:p>
                  </a:txBody>
                  <a:tcPr/>
                </a:tc>
                <a:tc>
                  <a:txBody>
                    <a:bodyPr/>
                    <a:lstStyle/>
                    <a:p>
                      <a:pPr algn="l"/>
                      <a:r>
                        <a:rPr lang="en-US" sz="1800" b="1"/>
                        <a:t>$19,108</a:t>
                      </a:r>
                    </a:p>
                  </a:txBody>
                  <a:tcPr/>
                </a:tc>
                <a:tc>
                  <a:txBody>
                    <a:bodyPr/>
                    <a:lstStyle/>
                    <a:p>
                      <a:pPr algn="l"/>
                      <a:r>
                        <a:rPr lang="en-US" b="1"/>
                        <a:t>$26,055</a:t>
                      </a:r>
                    </a:p>
                  </a:txBody>
                  <a:tcPr/>
                </a:tc>
                <a:tc>
                  <a:txBody>
                    <a:bodyPr/>
                    <a:lstStyle/>
                    <a:p>
                      <a:pPr algn="l"/>
                      <a:r>
                        <a:rPr lang="en-US" b="1"/>
                        <a:t>$19,038</a:t>
                      </a:r>
                    </a:p>
                  </a:txBody>
                  <a:tcPr/>
                </a:tc>
                <a:extLst>
                  <a:ext uri="{0D108BD9-81ED-4DB2-BD59-A6C34878D82A}">
                    <a16:rowId xmlns:a16="http://schemas.microsoft.com/office/drawing/2014/main" val="3699197764"/>
                  </a:ext>
                </a:extLst>
              </a:tr>
            </a:tbl>
          </a:graphicData>
        </a:graphic>
      </p:graphicFrame>
    </p:spTree>
    <p:extLst>
      <p:ext uri="{BB962C8B-B14F-4D97-AF65-F5344CB8AC3E}">
        <p14:creationId xmlns:p14="http://schemas.microsoft.com/office/powerpoint/2010/main" val="100365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292231" y="86765"/>
              <a:ext cx="11745797"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Fixed Enrollment Date-Day 10</a:t>
              </a:r>
            </a:p>
          </p:txBody>
        </p:sp>
      </p:grpSp>
      <p:sp>
        <p:nvSpPr>
          <p:cNvPr id="5" name="Content Placeholder 3">
            <a:extLst>
              <a:ext uri="{FF2B5EF4-FFF2-40B4-BE49-F238E27FC236}">
                <a16:creationId xmlns:a16="http://schemas.microsoft.com/office/drawing/2014/main" id="{FFF3A515-CF41-6988-29A0-6B43388BD68B}"/>
              </a:ext>
            </a:extLst>
          </p:cNvPr>
          <p:cNvSpPr txBox="1">
            <a:spLocks/>
          </p:cNvSpPr>
          <p:nvPr/>
        </p:nvSpPr>
        <p:spPr>
          <a:xfrm>
            <a:off x="292231" y="1570183"/>
            <a:ext cx="5323478" cy="423790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200"/>
              <a:t> Financial Aid offers are based on the assumption that  students will enroll full-time on or before the tenth day of classes, each semester.</a:t>
            </a:r>
            <a:endParaRPr lang="en-US" sz="2200">
              <a:cs typeface="Calibri"/>
            </a:endParaRPr>
          </a:p>
          <a:p>
            <a:pPr marL="0" indent="0">
              <a:buNone/>
            </a:pPr>
            <a:endParaRPr lang="en-US" sz="2200">
              <a:cs typeface="Calibri"/>
            </a:endParaRPr>
          </a:p>
          <a:p>
            <a:pPr>
              <a:buFont typeface="Wingdings" panose="05000000000000000000" pitchFamily="2" charset="2"/>
              <a:buChar char="Ø"/>
            </a:pPr>
            <a:r>
              <a:rPr lang="en-US" sz="2200"/>
              <a:t> If you are not enrolled full-time (12 or more credits) by Day 10, your financial aid offer could potentially be reduced or cancelled.</a:t>
            </a:r>
            <a:endParaRPr lang="en-US" sz="2200">
              <a:cs typeface="Calibri"/>
            </a:endParaRPr>
          </a:p>
          <a:p>
            <a:pPr marL="0" indent="0">
              <a:buNone/>
            </a:pPr>
            <a:endParaRPr lang="en-US" sz="2200">
              <a:cs typeface="Calibri"/>
            </a:endParaRPr>
          </a:p>
          <a:p>
            <a:pPr>
              <a:buFont typeface="Wingdings" panose="05000000000000000000" pitchFamily="2" charset="2"/>
              <a:buChar char="Ø"/>
            </a:pPr>
            <a:r>
              <a:rPr lang="en-US" sz="2200" b="1">
                <a:solidFill>
                  <a:srgbClr val="395CB7"/>
                </a:solidFill>
              </a:rPr>
              <a:t> Spring Semester Day 10: </a:t>
            </a:r>
            <a:r>
              <a:rPr lang="en-US" sz="2200">
                <a:solidFill>
                  <a:srgbClr val="C00000"/>
                </a:solidFill>
              </a:rPr>
              <a:t>February 3, 2025</a:t>
            </a:r>
          </a:p>
        </p:txBody>
      </p:sp>
      <p:pic>
        <p:nvPicPr>
          <p:cNvPr id="8" name="Picture 7" descr="A group of people walking on a street&#10;&#10;Description automatically generated">
            <a:extLst>
              <a:ext uri="{FF2B5EF4-FFF2-40B4-BE49-F238E27FC236}">
                <a16:creationId xmlns:a16="http://schemas.microsoft.com/office/drawing/2014/main" id="{468DF232-00E4-39A4-A9A6-CA076F603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8078" y="1570183"/>
            <a:ext cx="6071691" cy="4053177"/>
          </a:xfrm>
          <a:prstGeom prst="rect">
            <a:avLst/>
          </a:prstGeom>
        </p:spPr>
      </p:pic>
      <p:sp>
        <p:nvSpPr>
          <p:cNvPr id="9" name="TextBox 8">
            <a:extLst>
              <a:ext uri="{FF2B5EF4-FFF2-40B4-BE49-F238E27FC236}">
                <a16:creationId xmlns:a16="http://schemas.microsoft.com/office/drawing/2014/main" id="{3F0C2678-1468-5E1D-C3A8-4B438342146C}"/>
              </a:ext>
            </a:extLst>
          </p:cNvPr>
          <p:cNvSpPr txBox="1"/>
          <p:nvPr/>
        </p:nvSpPr>
        <p:spPr>
          <a:xfrm>
            <a:off x="6890259" y="5686429"/>
            <a:ext cx="4223079" cy="307777"/>
          </a:xfrm>
          <a:prstGeom prst="rect">
            <a:avLst/>
          </a:prstGeom>
          <a:noFill/>
        </p:spPr>
        <p:txBody>
          <a:bodyPr wrap="none" rtlCol="0">
            <a:spAutoFit/>
          </a:bodyPr>
          <a:lstStyle/>
          <a:p>
            <a:r>
              <a:rPr lang="en-US" sz="1400"/>
              <a:t>Exterior views of UConn - Stamford on Sept. 19, 2024</a:t>
            </a:r>
          </a:p>
        </p:txBody>
      </p:sp>
    </p:spTree>
    <p:extLst>
      <p:ext uri="{BB962C8B-B14F-4D97-AF65-F5344CB8AC3E}">
        <p14:creationId xmlns:p14="http://schemas.microsoft.com/office/powerpoint/2010/main" val="3391683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One Stop Student Services</a:t>
              </a:r>
            </a:p>
          </p:txBody>
        </p:sp>
      </p:grpSp>
      <p:sp>
        <p:nvSpPr>
          <p:cNvPr id="5" name="TextBox 4">
            <a:extLst>
              <a:ext uri="{FF2B5EF4-FFF2-40B4-BE49-F238E27FC236}">
                <a16:creationId xmlns:a16="http://schemas.microsoft.com/office/drawing/2014/main" id="{091817BB-F415-99AA-1243-856EB9095AC5}"/>
              </a:ext>
            </a:extLst>
          </p:cNvPr>
          <p:cNvSpPr txBox="1"/>
          <p:nvPr/>
        </p:nvSpPr>
        <p:spPr>
          <a:xfrm>
            <a:off x="381000" y="1483997"/>
            <a:ext cx="7080504" cy="4955203"/>
          </a:xfrm>
          <a:prstGeom prst="rect">
            <a:avLst/>
          </a:prstGeom>
          <a:noFill/>
        </p:spPr>
        <p:txBody>
          <a:bodyPr wrap="square" lIns="91440" tIns="45720" rIns="91440" bIns="45720" rtlCol="0" anchor="t">
            <a:spAutoFit/>
          </a:bodyPr>
          <a:lstStyle/>
          <a:p>
            <a:r>
              <a:rPr lang="en-US" sz="2200" b="1">
                <a:solidFill>
                  <a:srgbClr val="0070C0"/>
                </a:solidFill>
              </a:rPr>
              <a:t>Questions for Financial Aid or the Registrar?</a:t>
            </a:r>
          </a:p>
          <a:p>
            <a:endParaRPr lang="en-US" sz="1500"/>
          </a:p>
          <a:p>
            <a:r>
              <a:rPr lang="en-US" sz="2200"/>
              <a:t>Contact </a:t>
            </a:r>
            <a:r>
              <a:rPr lang="en-US" sz="2200" b="1">
                <a:solidFill>
                  <a:srgbClr val="C14649"/>
                </a:solidFill>
              </a:rPr>
              <a:t>One Stop Student Services:</a:t>
            </a:r>
          </a:p>
          <a:p>
            <a:r>
              <a:rPr lang="en-US" sz="2200"/>
              <a:t>Open Monday – Friday</a:t>
            </a:r>
          </a:p>
          <a:p>
            <a:pPr marL="742950" lvl="1" indent="-285750">
              <a:buFont typeface="Arial" panose="020B0604020202020204" pitchFamily="34" charset="0"/>
              <a:buChar char="•"/>
            </a:pPr>
            <a:r>
              <a:rPr lang="en-US" sz="2200"/>
              <a:t>8:00AM – 5:00PM EST</a:t>
            </a:r>
            <a:endParaRPr lang="en-US" sz="2200">
              <a:cs typeface="Calibri"/>
            </a:endParaRPr>
          </a:p>
          <a:p>
            <a:endParaRPr lang="en-US" sz="2200"/>
          </a:p>
          <a:p>
            <a:pPr marL="742950" lvl="1" indent="-285750">
              <a:buFont typeface="Arial" panose="020B0604020202020204" pitchFamily="34" charset="0"/>
              <a:buChar char="•"/>
            </a:pPr>
            <a:r>
              <a:rPr lang="en-US" sz="2200"/>
              <a:t>Email - </a:t>
            </a:r>
            <a:r>
              <a:rPr lang="en-US" sz="2200">
                <a:solidFill>
                  <a:srgbClr val="0070C0"/>
                </a:solidFill>
              </a:rPr>
              <a:t>onestop@uconn.edu</a:t>
            </a:r>
            <a:endParaRPr lang="en-US" sz="2200">
              <a:solidFill>
                <a:srgbClr val="0070C0"/>
              </a:solidFill>
              <a:cs typeface="Calibri"/>
            </a:endParaRPr>
          </a:p>
          <a:p>
            <a:pPr marL="742950" lvl="1" indent="-285750">
              <a:buFont typeface="Arial" panose="020B0604020202020204" pitchFamily="34" charset="0"/>
              <a:buChar char="•"/>
            </a:pPr>
            <a:r>
              <a:rPr lang="en-US" sz="2200"/>
              <a:t>Telephone  - </a:t>
            </a:r>
            <a:r>
              <a:rPr lang="en-US" sz="2200">
                <a:solidFill>
                  <a:srgbClr val="0070C0"/>
                </a:solidFill>
              </a:rPr>
              <a:t>(860) 486-1111</a:t>
            </a:r>
            <a:endParaRPr lang="en-US" sz="2200">
              <a:solidFill>
                <a:srgbClr val="0070C0"/>
              </a:solidFill>
              <a:cs typeface="Calibri"/>
            </a:endParaRPr>
          </a:p>
          <a:p>
            <a:pPr marL="742950" lvl="1" indent="-285750">
              <a:buFont typeface="Arial" panose="020B0604020202020204" pitchFamily="34" charset="0"/>
              <a:buChar char="•"/>
            </a:pPr>
            <a:r>
              <a:rPr lang="en-US" sz="2200"/>
              <a:t>In-Person - </a:t>
            </a:r>
            <a:r>
              <a:rPr lang="en-US" sz="2200">
                <a:solidFill>
                  <a:srgbClr val="0070C0"/>
                </a:solidFill>
              </a:rPr>
              <a:t>Wilbur Cross Building, Storrs Campus</a:t>
            </a:r>
            <a:endParaRPr lang="en-US" sz="2200">
              <a:solidFill>
                <a:srgbClr val="0070C0"/>
              </a:solidFill>
              <a:cs typeface="Calibri"/>
            </a:endParaRPr>
          </a:p>
          <a:p>
            <a:pPr marL="742950" lvl="1" indent="-285750">
              <a:buFont typeface="Arial" panose="020B0604020202020204" pitchFamily="34" charset="0"/>
              <a:buChar char="•"/>
            </a:pPr>
            <a:r>
              <a:rPr lang="en-US" sz="2200"/>
              <a:t>UConn’s Regional Campuses each have staff available to assist students with financial aid questions as well.</a:t>
            </a:r>
          </a:p>
          <a:p>
            <a:pPr lvl="1"/>
            <a:endParaRPr lang="en-US" sz="1500"/>
          </a:p>
          <a:p>
            <a:r>
              <a:rPr lang="en-US" sz="2200"/>
              <a:t>Visit our website for additional information:</a:t>
            </a:r>
            <a:endParaRPr lang="en-US" sz="2200">
              <a:cs typeface="Calibri"/>
            </a:endParaRPr>
          </a:p>
          <a:p>
            <a:pPr marL="742950" lvl="1" indent="-285750">
              <a:buFont typeface="Arial" panose="020B0604020202020204" pitchFamily="34" charset="0"/>
              <a:buChar char="•"/>
            </a:pPr>
            <a:r>
              <a:rPr lang="en-US" sz="2200">
                <a:solidFill>
                  <a:srgbClr val="0070C0"/>
                </a:solidFill>
                <a:cs typeface="Calibri"/>
              </a:rPr>
              <a:t>financialaid.uconn.edu/</a:t>
            </a:r>
            <a:r>
              <a:rPr lang="en-US" sz="2200" err="1">
                <a:solidFill>
                  <a:srgbClr val="0070C0"/>
                </a:solidFill>
                <a:cs typeface="Calibri"/>
              </a:rPr>
              <a:t>cein</a:t>
            </a:r>
            <a:r>
              <a:rPr lang="en-US" sz="2200">
                <a:solidFill>
                  <a:srgbClr val="0070C0"/>
                </a:solidFill>
                <a:cs typeface="Calibri"/>
              </a:rPr>
              <a:t>/</a:t>
            </a:r>
            <a:endParaRPr lang="en-US" sz="2200">
              <a:solidFill>
                <a:srgbClr val="0070C0"/>
              </a:solidFill>
            </a:endParaRPr>
          </a:p>
        </p:txBody>
      </p:sp>
      <p:pic>
        <p:nvPicPr>
          <p:cNvPr id="6" name="Picture 5" descr="A building with a tower and a balcony&#10;&#10;Description automatically generated">
            <a:extLst>
              <a:ext uri="{FF2B5EF4-FFF2-40B4-BE49-F238E27FC236}">
                <a16:creationId xmlns:a16="http://schemas.microsoft.com/office/drawing/2014/main" id="{EFB6ECC0-9129-1CF7-772B-43D98C094D85}"/>
              </a:ext>
            </a:extLst>
          </p:cNvPr>
          <p:cNvPicPr>
            <a:picLocks noChangeAspect="1"/>
          </p:cNvPicPr>
          <p:nvPr/>
        </p:nvPicPr>
        <p:blipFill>
          <a:blip r:embed="rId3"/>
          <a:stretch>
            <a:fillRect/>
          </a:stretch>
        </p:blipFill>
        <p:spPr>
          <a:xfrm>
            <a:off x="8267054" y="1321263"/>
            <a:ext cx="3276921" cy="4858938"/>
          </a:xfrm>
          <a:prstGeom prst="rect">
            <a:avLst/>
          </a:prstGeom>
        </p:spPr>
      </p:pic>
      <p:sp>
        <p:nvSpPr>
          <p:cNvPr id="7" name="TextBox 6">
            <a:extLst>
              <a:ext uri="{FF2B5EF4-FFF2-40B4-BE49-F238E27FC236}">
                <a16:creationId xmlns:a16="http://schemas.microsoft.com/office/drawing/2014/main" id="{38493234-EF2D-FE1F-03B1-98A408123E38}"/>
              </a:ext>
            </a:extLst>
          </p:cNvPr>
          <p:cNvSpPr txBox="1"/>
          <p:nvPr/>
        </p:nvSpPr>
        <p:spPr>
          <a:xfrm>
            <a:off x="8364194" y="6285311"/>
            <a:ext cx="3082639" cy="307777"/>
          </a:xfrm>
          <a:prstGeom prst="rect">
            <a:avLst/>
          </a:prstGeom>
          <a:noFill/>
        </p:spPr>
        <p:txBody>
          <a:bodyPr wrap="none" rtlCol="0">
            <a:spAutoFit/>
          </a:bodyPr>
          <a:lstStyle/>
          <a:p>
            <a:r>
              <a:rPr lang="en-US" sz="1400"/>
              <a:t>Wilbur Cross Building, UConn - Storrs</a:t>
            </a:r>
          </a:p>
        </p:txBody>
      </p:sp>
    </p:spTree>
    <p:extLst>
      <p:ext uri="{BB962C8B-B14F-4D97-AF65-F5344CB8AC3E}">
        <p14:creationId xmlns:p14="http://schemas.microsoft.com/office/powerpoint/2010/main" val="1026926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389965"/>
          </a:xfrm>
          <a:prstGeom prst="rect">
            <a:avLst/>
          </a:prstGeom>
          <a:noFill/>
        </p:spPr>
      </p:pic>
      <p:pic>
        <p:nvPicPr>
          <p:cNvPr id="8" name="Picture 7">
            <a:extLst>
              <a:ext uri="{FF2B5EF4-FFF2-40B4-BE49-F238E27FC236}">
                <a16:creationId xmlns:a16="http://schemas.microsoft.com/office/drawing/2014/main" id="{2A8F699C-B720-B8D8-B256-37EFE43795C8}"/>
              </a:ext>
            </a:extLst>
          </p:cNvPr>
          <p:cNvPicPr>
            <a:picLocks noChangeAspect="1"/>
          </p:cNvPicPr>
          <p:nvPr/>
        </p:nvPicPr>
        <p:blipFill>
          <a:blip r:embed="rId4"/>
          <a:srcRect t="10700"/>
          <a:stretch/>
        </p:blipFill>
        <p:spPr>
          <a:xfrm>
            <a:off x="0" y="399760"/>
            <a:ext cx="12191999" cy="6458239"/>
          </a:xfrm>
          <a:prstGeom prst="rect">
            <a:avLst/>
          </a:prstGeom>
        </p:spPr>
      </p:pic>
    </p:spTree>
    <p:extLst>
      <p:ext uri="{BB962C8B-B14F-4D97-AF65-F5344CB8AC3E}">
        <p14:creationId xmlns:p14="http://schemas.microsoft.com/office/powerpoint/2010/main" val="3895480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A1B3BF-F335-E3C7-CB5B-78B0907D4539}"/>
              </a:ext>
            </a:extLst>
          </p:cNvPr>
          <p:cNvGrpSpPr/>
          <p:nvPr/>
        </p:nvGrpSpPr>
        <p:grpSpPr>
          <a:xfrm>
            <a:off x="0" y="0"/>
            <a:ext cx="12192000" cy="1143000"/>
            <a:chOff x="0" y="0"/>
            <a:chExt cx="12192000" cy="1316531"/>
          </a:xfrm>
        </p:grpSpPr>
        <p:pic>
          <p:nvPicPr>
            <p:cNvPr id="5" name="Picture 4" descr="A diagram of a student services&#10;&#10;Description automatically generated">
              <a:extLst>
                <a:ext uri="{FF2B5EF4-FFF2-40B4-BE49-F238E27FC236}">
                  <a16:creationId xmlns:a16="http://schemas.microsoft.com/office/drawing/2014/main" id="{B3A5A9DB-8C92-FFBE-CAF5-2477B4CE5F6A}"/>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6" name="Title 1">
              <a:extLst>
                <a:ext uri="{FF2B5EF4-FFF2-40B4-BE49-F238E27FC236}">
                  <a16:creationId xmlns:a16="http://schemas.microsoft.com/office/drawing/2014/main" id="{12C72D6E-E13A-01C2-5910-C7659E9C8A6A}"/>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CEIN 2025-2026 Tuition &amp; Fees</a:t>
              </a:r>
            </a:p>
          </p:txBody>
        </p:sp>
      </p:grpSp>
      <p:pic>
        <p:nvPicPr>
          <p:cNvPr id="15" name="Picture 14">
            <a:extLst>
              <a:ext uri="{FF2B5EF4-FFF2-40B4-BE49-F238E27FC236}">
                <a16:creationId xmlns:a16="http://schemas.microsoft.com/office/drawing/2014/main" id="{DE76192D-2091-35B1-C6AF-67254BC89E4B}"/>
              </a:ext>
            </a:extLst>
          </p:cNvPr>
          <p:cNvPicPr>
            <a:picLocks noChangeAspect="1"/>
          </p:cNvPicPr>
          <p:nvPr/>
        </p:nvPicPr>
        <p:blipFill>
          <a:blip r:embed="rId4"/>
          <a:stretch>
            <a:fillRect/>
          </a:stretch>
        </p:blipFill>
        <p:spPr>
          <a:xfrm>
            <a:off x="477433" y="5465979"/>
            <a:ext cx="6249535" cy="872226"/>
          </a:xfrm>
          <a:prstGeom prst="rect">
            <a:avLst/>
          </a:prstGeom>
        </p:spPr>
      </p:pic>
      <p:sp>
        <p:nvSpPr>
          <p:cNvPr id="17" name="TextBox 16">
            <a:extLst>
              <a:ext uri="{FF2B5EF4-FFF2-40B4-BE49-F238E27FC236}">
                <a16:creationId xmlns:a16="http://schemas.microsoft.com/office/drawing/2014/main" id="{E036B62C-106B-8956-2B0C-30165F1F921D}"/>
              </a:ext>
            </a:extLst>
          </p:cNvPr>
          <p:cNvSpPr txBox="1"/>
          <p:nvPr/>
        </p:nvSpPr>
        <p:spPr>
          <a:xfrm>
            <a:off x="554727" y="1496116"/>
            <a:ext cx="9494148" cy="738664"/>
          </a:xfrm>
          <a:prstGeom prst="rect">
            <a:avLst/>
          </a:prstGeom>
          <a:noFill/>
        </p:spPr>
        <p:txBody>
          <a:bodyPr wrap="square" rtlCol="0">
            <a:spAutoFit/>
          </a:bodyPr>
          <a:lstStyle/>
          <a:p>
            <a:r>
              <a:rPr lang="en-US" sz="1700" b="1"/>
              <a:t>When will you be billed?</a:t>
            </a:r>
          </a:p>
          <a:p>
            <a:endParaRPr lang="en-US" sz="800" b="1"/>
          </a:p>
          <a:p>
            <a:r>
              <a:rPr lang="en-US" sz="1700"/>
              <a:t>2025- Spring, Summer and then Fall</a:t>
            </a:r>
          </a:p>
        </p:txBody>
      </p:sp>
      <p:sp>
        <p:nvSpPr>
          <p:cNvPr id="2" name="Rectangle 1">
            <a:extLst>
              <a:ext uri="{FF2B5EF4-FFF2-40B4-BE49-F238E27FC236}">
                <a16:creationId xmlns:a16="http://schemas.microsoft.com/office/drawing/2014/main" id="{6B9F7DCF-1EF9-C510-B3EF-98E7F4170AA1}"/>
              </a:ext>
            </a:extLst>
          </p:cNvPr>
          <p:cNvSpPr/>
          <p:nvPr/>
        </p:nvSpPr>
        <p:spPr>
          <a:xfrm>
            <a:off x="9253728" y="2798064"/>
            <a:ext cx="402336" cy="1645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49DFE06-72E3-F29E-298D-5052F984C572}"/>
              </a:ext>
            </a:extLst>
          </p:cNvPr>
          <p:cNvGrpSpPr/>
          <p:nvPr/>
        </p:nvGrpSpPr>
        <p:grpSpPr>
          <a:xfrm>
            <a:off x="463287" y="2226446"/>
            <a:ext cx="10976445" cy="3340117"/>
            <a:chOff x="463287" y="2226446"/>
            <a:chExt cx="10976445" cy="3340117"/>
          </a:xfrm>
        </p:grpSpPr>
        <p:grpSp>
          <p:nvGrpSpPr>
            <p:cNvPr id="23" name="Group 22">
              <a:extLst>
                <a:ext uri="{FF2B5EF4-FFF2-40B4-BE49-F238E27FC236}">
                  <a16:creationId xmlns:a16="http://schemas.microsoft.com/office/drawing/2014/main" id="{2C65897F-1244-A74C-C977-5254CC9B216F}"/>
                </a:ext>
              </a:extLst>
            </p:cNvPr>
            <p:cNvGrpSpPr/>
            <p:nvPr/>
          </p:nvGrpSpPr>
          <p:grpSpPr>
            <a:xfrm>
              <a:off x="463287" y="2226446"/>
              <a:ext cx="10976445" cy="3340117"/>
              <a:chOff x="489750" y="2502939"/>
              <a:chExt cx="10976445" cy="3340117"/>
            </a:xfrm>
          </p:grpSpPr>
          <p:grpSp>
            <p:nvGrpSpPr>
              <p:cNvPr id="16" name="Group 15">
                <a:extLst>
                  <a:ext uri="{FF2B5EF4-FFF2-40B4-BE49-F238E27FC236}">
                    <a16:creationId xmlns:a16="http://schemas.microsoft.com/office/drawing/2014/main" id="{0D7B6992-6F94-E55E-933C-F77B9BD4A680}"/>
                  </a:ext>
                </a:extLst>
              </p:cNvPr>
              <p:cNvGrpSpPr/>
              <p:nvPr/>
            </p:nvGrpSpPr>
            <p:grpSpPr>
              <a:xfrm>
                <a:off x="489750" y="2502939"/>
                <a:ext cx="10976445" cy="3340117"/>
                <a:chOff x="627515" y="2188614"/>
                <a:chExt cx="10976445" cy="3340117"/>
              </a:xfrm>
            </p:grpSpPr>
            <p:pic>
              <p:nvPicPr>
                <p:cNvPr id="9" name="Picture 8">
                  <a:extLst>
                    <a:ext uri="{FF2B5EF4-FFF2-40B4-BE49-F238E27FC236}">
                      <a16:creationId xmlns:a16="http://schemas.microsoft.com/office/drawing/2014/main" id="{232DDBA6-6F6E-414B-5600-CCF5E33D3085}"/>
                    </a:ext>
                  </a:extLst>
                </p:cNvPr>
                <p:cNvPicPr>
                  <a:picLocks noChangeAspect="1"/>
                </p:cNvPicPr>
                <p:nvPr/>
              </p:nvPicPr>
              <p:blipFill>
                <a:blip r:embed="rId5"/>
                <a:srcRect r="18882"/>
                <a:stretch/>
              </p:blipFill>
              <p:spPr>
                <a:xfrm>
                  <a:off x="627515" y="2188614"/>
                  <a:ext cx="3848539" cy="3038531"/>
                </a:xfrm>
                <a:prstGeom prst="rect">
                  <a:avLst/>
                </a:prstGeom>
              </p:spPr>
            </p:pic>
            <p:pic>
              <p:nvPicPr>
                <p:cNvPr id="11" name="Picture 10">
                  <a:extLst>
                    <a:ext uri="{FF2B5EF4-FFF2-40B4-BE49-F238E27FC236}">
                      <a16:creationId xmlns:a16="http://schemas.microsoft.com/office/drawing/2014/main" id="{EC0E86F6-F6B6-6A5C-62E0-C52CA2AE68B5}"/>
                    </a:ext>
                  </a:extLst>
                </p:cNvPr>
                <p:cNvPicPr>
                  <a:picLocks noChangeAspect="1"/>
                </p:cNvPicPr>
                <p:nvPr/>
              </p:nvPicPr>
              <p:blipFill>
                <a:blip r:embed="rId6"/>
                <a:srcRect r="52675" b="41203"/>
                <a:stretch/>
              </p:blipFill>
              <p:spPr>
                <a:xfrm>
                  <a:off x="5169044" y="2216614"/>
                  <a:ext cx="3102886" cy="1659906"/>
                </a:xfrm>
                <a:prstGeom prst="rect">
                  <a:avLst/>
                </a:prstGeom>
              </p:spPr>
            </p:pic>
            <p:pic>
              <p:nvPicPr>
                <p:cNvPr id="13" name="Picture 12">
                  <a:extLst>
                    <a:ext uri="{FF2B5EF4-FFF2-40B4-BE49-F238E27FC236}">
                      <a16:creationId xmlns:a16="http://schemas.microsoft.com/office/drawing/2014/main" id="{CBC809A2-E854-B6DA-23DD-B2DDF0D8FBF4}"/>
                    </a:ext>
                  </a:extLst>
                </p:cNvPr>
                <p:cNvPicPr>
                  <a:picLocks noChangeAspect="1"/>
                </p:cNvPicPr>
                <p:nvPr/>
              </p:nvPicPr>
              <p:blipFill>
                <a:blip r:embed="rId7"/>
                <a:srcRect r="13530"/>
                <a:stretch/>
              </p:blipFill>
              <p:spPr>
                <a:xfrm>
                  <a:off x="8964920" y="2315926"/>
                  <a:ext cx="2639040" cy="3212805"/>
                </a:xfrm>
                <a:prstGeom prst="rect">
                  <a:avLst/>
                </a:prstGeom>
              </p:spPr>
            </p:pic>
          </p:grpSp>
          <p:sp>
            <p:nvSpPr>
              <p:cNvPr id="3" name="Rectangle 2">
                <a:extLst>
                  <a:ext uri="{FF2B5EF4-FFF2-40B4-BE49-F238E27FC236}">
                    <a16:creationId xmlns:a16="http://schemas.microsoft.com/office/drawing/2014/main" id="{682B7D44-DBFD-A18E-D176-F078E591B8B7}"/>
                  </a:ext>
                </a:extLst>
              </p:cNvPr>
              <p:cNvSpPr/>
              <p:nvPr/>
            </p:nvSpPr>
            <p:spPr>
              <a:xfrm>
                <a:off x="10687266" y="3174949"/>
                <a:ext cx="52120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TBD</a:t>
                </a:r>
              </a:p>
            </p:txBody>
          </p:sp>
          <p:sp>
            <p:nvSpPr>
              <p:cNvPr id="8" name="Rectangle 7">
                <a:extLst>
                  <a:ext uri="{FF2B5EF4-FFF2-40B4-BE49-F238E27FC236}">
                    <a16:creationId xmlns:a16="http://schemas.microsoft.com/office/drawing/2014/main" id="{4D9D0330-85C5-1C3E-E225-BA405A522702}"/>
                  </a:ext>
                </a:extLst>
              </p:cNvPr>
              <p:cNvSpPr/>
              <p:nvPr/>
            </p:nvSpPr>
            <p:spPr>
              <a:xfrm>
                <a:off x="10668788" y="4454307"/>
                <a:ext cx="52120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TBD</a:t>
                </a:r>
              </a:p>
            </p:txBody>
          </p:sp>
          <p:sp>
            <p:nvSpPr>
              <p:cNvPr id="10" name="Rectangle 9">
                <a:extLst>
                  <a:ext uri="{FF2B5EF4-FFF2-40B4-BE49-F238E27FC236}">
                    <a16:creationId xmlns:a16="http://schemas.microsoft.com/office/drawing/2014/main" id="{ED603D58-66DA-13FA-FF9E-4B7EF02DC01D}"/>
                  </a:ext>
                </a:extLst>
              </p:cNvPr>
              <p:cNvSpPr/>
              <p:nvPr/>
            </p:nvSpPr>
            <p:spPr>
              <a:xfrm>
                <a:off x="10687266" y="3710503"/>
                <a:ext cx="52120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TBD</a:t>
                </a:r>
              </a:p>
            </p:txBody>
          </p:sp>
          <p:sp>
            <p:nvSpPr>
              <p:cNvPr id="12" name="Rectangle 11">
                <a:extLst>
                  <a:ext uri="{FF2B5EF4-FFF2-40B4-BE49-F238E27FC236}">
                    <a16:creationId xmlns:a16="http://schemas.microsoft.com/office/drawing/2014/main" id="{7B69299A-00E1-7E46-CB3F-13DE0CA2EBED}"/>
                  </a:ext>
                </a:extLst>
              </p:cNvPr>
              <p:cNvSpPr/>
              <p:nvPr/>
            </p:nvSpPr>
            <p:spPr>
              <a:xfrm>
                <a:off x="10668788" y="4087497"/>
                <a:ext cx="52120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TBD</a:t>
                </a:r>
              </a:p>
            </p:txBody>
          </p:sp>
          <p:sp>
            <p:nvSpPr>
              <p:cNvPr id="14" name="Rectangle 13">
                <a:extLst>
                  <a:ext uri="{FF2B5EF4-FFF2-40B4-BE49-F238E27FC236}">
                    <a16:creationId xmlns:a16="http://schemas.microsoft.com/office/drawing/2014/main" id="{3107CD39-4C59-7B9E-4F4F-B0E058150A56}"/>
                  </a:ext>
                </a:extLst>
              </p:cNvPr>
              <p:cNvSpPr/>
              <p:nvPr/>
            </p:nvSpPr>
            <p:spPr>
              <a:xfrm>
                <a:off x="10687266" y="4851552"/>
                <a:ext cx="52120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TBD</a:t>
                </a:r>
              </a:p>
            </p:txBody>
          </p:sp>
          <p:sp>
            <p:nvSpPr>
              <p:cNvPr id="18" name="Rectangle 17">
                <a:extLst>
                  <a:ext uri="{FF2B5EF4-FFF2-40B4-BE49-F238E27FC236}">
                    <a16:creationId xmlns:a16="http://schemas.microsoft.com/office/drawing/2014/main" id="{3F83DED1-91B9-957F-B745-DF14BA87635F}"/>
                  </a:ext>
                </a:extLst>
              </p:cNvPr>
              <p:cNvSpPr/>
              <p:nvPr/>
            </p:nvSpPr>
            <p:spPr>
              <a:xfrm>
                <a:off x="10668788" y="5435731"/>
                <a:ext cx="52120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ysClr val="windowText" lastClr="000000"/>
                    </a:solidFill>
                  </a:rPr>
                  <a:t>TBD</a:t>
                </a:r>
              </a:p>
            </p:txBody>
          </p:sp>
          <p:sp>
            <p:nvSpPr>
              <p:cNvPr id="19" name="Rectangle 18">
                <a:extLst>
                  <a:ext uri="{FF2B5EF4-FFF2-40B4-BE49-F238E27FC236}">
                    <a16:creationId xmlns:a16="http://schemas.microsoft.com/office/drawing/2014/main" id="{672A3104-1724-ECAB-82D6-CB233197AC54}"/>
                  </a:ext>
                </a:extLst>
              </p:cNvPr>
              <p:cNvSpPr/>
              <p:nvPr/>
            </p:nvSpPr>
            <p:spPr>
              <a:xfrm>
                <a:off x="9221724" y="2738627"/>
                <a:ext cx="553212" cy="2781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rPr>
                  <a:t>2025</a:t>
                </a:r>
              </a:p>
            </p:txBody>
          </p:sp>
          <p:sp>
            <p:nvSpPr>
              <p:cNvPr id="21" name="Rectangle 20">
                <a:extLst>
                  <a:ext uri="{FF2B5EF4-FFF2-40B4-BE49-F238E27FC236}">
                    <a16:creationId xmlns:a16="http://schemas.microsoft.com/office/drawing/2014/main" id="{B6DDCB36-CC5F-1D5F-59F9-0C0B436FA380}"/>
                  </a:ext>
                </a:extLst>
              </p:cNvPr>
              <p:cNvSpPr/>
              <p:nvPr/>
            </p:nvSpPr>
            <p:spPr>
              <a:xfrm>
                <a:off x="9646920" y="3174949"/>
                <a:ext cx="896112" cy="371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18660E7-78C3-E7A2-CCCA-A2E54D3B7C4F}"/>
                  </a:ext>
                </a:extLst>
              </p:cNvPr>
              <p:cNvSpPr/>
              <p:nvPr/>
            </p:nvSpPr>
            <p:spPr>
              <a:xfrm>
                <a:off x="8961120" y="3403549"/>
                <a:ext cx="694944" cy="157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E2EEEFA0-977F-1C43-E2BA-8CC069B6B758}"/>
                </a:ext>
              </a:extLst>
            </p:cNvPr>
            <p:cNvSpPr/>
            <p:nvPr/>
          </p:nvSpPr>
          <p:spPr>
            <a:xfrm>
              <a:off x="8934657" y="4789943"/>
              <a:ext cx="1114218" cy="246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3253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1"/>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Granting Access to Student Financial Information</a:t>
              </a:r>
            </a:p>
          </p:txBody>
        </p:sp>
      </p:grpSp>
      <p:grpSp>
        <p:nvGrpSpPr>
          <p:cNvPr id="7" name="Group 6">
            <a:extLst>
              <a:ext uri="{FF2B5EF4-FFF2-40B4-BE49-F238E27FC236}">
                <a16:creationId xmlns:a16="http://schemas.microsoft.com/office/drawing/2014/main" id="{19088E1E-6619-603E-BA3A-C00C4ED04416}"/>
              </a:ext>
            </a:extLst>
          </p:cNvPr>
          <p:cNvGrpSpPr/>
          <p:nvPr/>
        </p:nvGrpSpPr>
        <p:grpSpPr>
          <a:xfrm>
            <a:off x="1071786" y="1389150"/>
            <a:ext cx="9334085" cy="1296794"/>
            <a:chOff x="772153" y="1577538"/>
            <a:chExt cx="9389349" cy="1296794"/>
          </a:xfrm>
        </p:grpSpPr>
        <p:pic>
          <p:nvPicPr>
            <p:cNvPr id="8" name="Picture 7">
              <a:extLst>
                <a:ext uri="{FF2B5EF4-FFF2-40B4-BE49-F238E27FC236}">
                  <a16:creationId xmlns:a16="http://schemas.microsoft.com/office/drawing/2014/main" id="{B67C80B8-40D2-E2E4-5D60-2A6A73C8F593}"/>
                </a:ext>
              </a:extLst>
            </p:cNvPr>
            <p:cNvPicPr>
              <a:picLocks noChangeAspect="1"/>
            </p:cNvPicPr>
            <p:nvPr/>
          </p:nvPicPr>
          <p:blipFill rotWithShape="1">
            <a:blip r:embed="rId4"/>
            <a:srcRect t="8005" r="67756" b="24055"/>
            <a:stretch/>
          </p:blipFill>
          <p:spPr>
            <a:xfrm>
              <a:off x="772153" y="1591684"/>
              <a:ext cx="1677331" cy="1143000"/>
            </a:xfrm>
            <a:prstGeom prst="rect">
              <a:avLst/>
            </a:prstGeom>
          </p:spPr>
        </p:pic>
        <p:pic>
          <p:nvPicPr>
            <p:cNvPr id="9" name="Picture 8">
              <a:extLst>
                <a:ext uri="{FF2B5EF4-FFF2-40B4-BE49-F238E27FC236}">
                  <a16:creationId xmlns:a16="http://schemas.microsoft.com/office/drawing/2014/main" id="{58FA6A40-D21A-E223-45B9-9C6F89F55182}"/>
                </a:ext>
              </a:extLst>
            </p:cNvPr>
            <p:cNvPicPr>
              <a:picLocks noChangeAspect="1"/>
            </p:cNvPicPr>
            <p:nvPr/>
          </p:nvPicPr>
          <p:blipFill rotWithShape="1">
            <a:blip r:embed="rId4"/>
            <a:srcRect l="33728" t="8005" r="32867" b="23194"/>
            <a:stretch/>
          </p:blipFill>
          <p:spPr>
            <a:xfrm>
              <a:off x="4317054" y="1665674"/>
              <a:ext cx="1715978" cy="1143001"/>
            </a:xfrm>
            <a:prstGeom prst="rect">
              <a:avLst/>
            </a:prstGeom>
          </p:spPr>
        </p:pic>
        <p:pic>
          <p:nvPicPr>
            <p:cNvPr id="10" name="Picture 9">
              <a:extLst>
                <a:ext uri="{FF2B5EF4-FFF2-40B4-BE49-F238E27FC236}">
                  <a16:creationId xmlns:a16="http://schemas.microsoft.com/office/drawing/2014/main" id="{F9F2C0B8-7C33-046A-27D1-4E7F96E441F8}"/>
                </a:ext>
              </a:extLst>
            </p:cNvPr>
            <p:cNvPicPr>
              <a:picLocks noChangeAspect="1"/>
            </p:cNvPicPr>
            <p:nvPr/>
          </p:nvPicPr>
          <p:blipFill rotWithShape="1">
            <a:blip r:embed="rId4"/>
            <a:srcRect l="72298" t="8005" r="4571" b="23194"/>
            <a:stretch/>
          </p:blipFill>
          <p:spPr>
            <a:xfrm>
              <a:off x="8813429" y="1577538"/>
              <a:ext cx="1348073" cy="1296794"/>
            </a:xfrm>
            <a:prstGeom prst="rect">
              <a:avLst/>
            </a:prstGeom>
          </p:spPr>
        </p:pic>
      </p:grpSp>
      <p:sp>
        <p:nvSpPr>
          <p:cNvPr id="3" name="TextBox 2">
            <a:extLst>
              <a:ext uri="{FF2B5EF4-FFF2-40B4-BE49-F238E27FC236}">
                <a16:creationId xmlns:a16="http://schemas.microsoft.com/office/drawing/2014/main" id="{C4DFF7FD-8908-0F20-89D0-5B8C373E0138}"/>
              </a:ext>
            </a:extLst>
          </p:cNvPr>
          <p:cNvSpPr txBox="1"/>
          <p:nvPr/>
        </p:nvSpPr>
        <p:spPr>
          <a:xfrm>
            <a:off x="116935" y="2662384"/>
            <a:ext cx="3454235" cy="3443700"/>
          </a:xfrm>
          <a:prstGeom prst="rect">
            <a:avLst/>
          </a:prstGeom>
          <a:noFill/>
        </p:spPr>
        <p:txBody>
          <a:bodyPr wrap="square" rtlCol="0">
            <a:spAutoFit/>
          </a:bodyPr>
          <a:lstStyle/>
          <a:p>
            <a:pPr marL="0" marR="0" lvl="0" indent="0" algn="ctr" defTabSz="609570" rtl="0" eaLnBrk="1" fontAlgn="auto" latinLnBrk="0" hangingPunct="1">
              <a:lnSpc>
                <a:spcPct val="107000"/>
              </a:lnSpc>
              <a:spcBef>
                <a:spcPts val="0"/>
              </a:spcBef>
              <a:spcAft>
                <a:spcPts val="1067"/>
              </a:spcAft>
              <a:buClrTx/>
              <a:buSzTx/>
              <a:buFontTx/>
              <a:buNone/>
              <a:tabLst/>
              <a:defRPr/>
            </a:pPr>
            <a:r>
              <a:rPr kumimoji="0" lang="en-US" sz="1600" b="1" i="0" u="none" strike="noStrike" kern="1200" cap="none" spc="0" normalizeH="0" baseline="0" noProof="0">
                <a:ln>
                  <a:noFill/>
                </a:ln>
                <a:solidFill>
                  <a:srgbClr val="00339A"/>
                </a:solidFill>
                <a:effectLst/>
                <a:uLnTx/>
                <a:uFillTx/>
                <a:latin typeface="Aptos" panose="020B0004020202020204" pitchFamily="34" charset="0"/>
                <a:ea typeface="Calibri" panose="020F0502020204030204" pitchFamily="34" charset="0"/>
                <a:cs typeface="Arial" panose="020B0604020202020204" pitchFamily="34" charset="0"/>
              </a:rPr>
              <a:t>FERPA</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 </a:t>
            </a:r>
          </a:p>
          <a:p>
            <a:pPr marL="285750" marR="0" lvl="0" indent="-285750" defTabSz="609570" rtl="0" eaLnBrk="1" fontAlgn="auto" latinLnBrk="0" hangingPunct="1">
              <a:lnSpc>
                <a:spcPct val="107000"/>
              </a:lnSpc>
              <a:spcBef>
                <a:spcPts val="0"/>
              </a:spcBef>
              <a:spcAft>
                <a:spcPts val="1067"/>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Family Educational Rights &amp; Privacy Act of 1974 - Protect Integrity of a Student’s Academic Record &amp; Protect Students Privacy </a:t>
            </a:r>
          </a:p>
          <a:p>
            <a:pPr marL="342900" indent="-342900" defTabSz="609570">
              <a:lnSpc>
                <a:spcPct val="107000"/>
              </a:lnSpc>
              <a:spcAft>
                <a:spcPts val="1067"/>
              </a:spcAft>
              <a:buFont typeface="Wingdings" panose="05000000000000000000" pitchFamily="2" charset="2"/>
              <a:buChar char="ü"/>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The </a:t>
            </a:r>
            <a:r>
              <a:rPr kumimoji="0" lang="en-US" sz="1600" b="1" i="0" u="none" strike="noStrike" kern="1200" cap="none" spc="0" normalizeH="0" baseline="0" noProof="0">
                <a:ln>
                  <a:noFill/>
                </a:ln>
                <a:solidFill>
                  <a:srgbClr val="00339A"/>
                </a:solidFill>
                <a:effectLst/>
                <a:uLnTx/>
                <a:uFillTx/>
                <a:latin typeface="Aptos" panose="020B0004020202020204" pitchFamily="34" charset="0"/>
                <a:ea typeface="Calibri" panose="020F0502020204030204" pitchFamily="34" charset="0"/>
                <a:cs typeface="Arial" panose="020B0604020202020204" pitchFamily="34" charset="0"/>
              </a:rPr>
              <a:t>FERPA pin </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refers to a federal law requiring students to create a pin for any individual </a:t>
            </a:r>
            <a:r>
              <a:rPr kumimoji="0" lang="en-US" sz="1600" b="1" i="0" u="none" strike="noStrike" kern="1200" cap="none" spc="0" normalizeH="0" baseline="0" noProof="0">
                <a:ln>
                  <a:noFill/>
                </a:ln>
                <a:solidFill>
                  <a:srgbClr val="00339A"/>
                </a:solidFill>
                <a:effectLst/>
                <a:uLnTx/>
                <a:uFillTx/>
                <a:latin typeface="Aptos" panose="020B0004020202020204" pitchFamily="34" charset="0"/>
                <a:ea typeface="Calibri" panose="020F0502020204030204" pitchFamily="34" charset="0"/>
                <a:cs typeface="Arial" panose="020B0604020202020204" pitchFamily="34" charset="0"/>
              </a:rPr>
              <a:t>wishing to speak on behalf of the students </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account besides themselves</a:t>
            </a:r>
            <a:r>
              <a:rPr kumimoji="0" lang="en-US" sz="1600" b="1" i="0" u="none" strike="noStrike" kern="1200" cap="none" spc="0" normalizeH="0" baseline="0" noProof="0">
                <a:ln>
                  <a:noFill/>
                </a:ln>
                <a:solidFill>
                  <a:prstClr val="black"/>
                </a:solidFill>
                <a:effectLst/>
                <a:uLnTx/>
                <a:uFillTx/>
                <a:latin typeface="Aptos" panose="020B0004020202020204" pitchFamily="34" charset="0"/>
                <a:ea typeface="Calibri" panose="020F0502020204030204" pitchFamily="34" charset="0"/>
                <a:cs typeface="Arial" panose="020B0604020202020204" pitchFamily="34" charset="0"/>
              </a:rPr>
              <a:t>.</a:t>
            </a:r>
          </a:p>
          <a:p>
            <a:endParaRPr lang="en-US"/>
          </a:p>
        </p:txBody>
      </p:sp>
      <p:sp>
        <p:nvSpPr>
          <p:cNvPr id="11" name="TextBox 10">
            <a:extLst>
              <a:ext uri="{FF2B5EF4-FFF2-40B4-BE49-F238E27FC236}">
                <a16:creationId xmlns:a16="http://schemas.microsoft.com/office/drawing/2014/main" id="{8C8FF401-63B1-A902-256B-58A2ADFE6AAB}"/>
              </a:ext>
            </a:extLst>
          </p:cNvPr>
          <p:cNvSpPr txBox="1"/>
          <p:nvPr/>
        </p:nvSpPr>
        <p:spPr>
          <a:xfrm>
            <a:off x="3765767" y="2677870"/>
            <a:ext cx="3365988" cy="1758751"/>
          </a:xfrm>
          <a:prstGeom prst="rect">
            <a:avLst/>
          </a:prstGeom>
          <a:noFill/>
        </p:spPr>
        <p:txBody>
          <a:bodyPr wrap="square" rtlCol="0">
            <a:spAutoFit/>
          </a:bodyPr>
          <a:lstStyle/>
          <a:p>
            <a:pPr marL="0" marR="0" lvl="0" indent="0" algn="ctr" defTabSz="609570" rtl="0" eaLnBrk="1" fontAlgn="auto" latinLnBrk="0" hangingPunct="1">
              <a:lnSpc>
                <a:spcPct val="107000"/>
              </a:lnSpc>
              <a:spcBef>
                <a:spcPts val="0"/>
              </a:spcBef>
              <a:spcAft>
                <a:spcPts val="1067"/>
              </a:spcAft>
              <a:buClrTx/>
              <a:buSzTx/>
              <a:buFontTx/>
              <a:buNone/>
              <a:tabLst/>
              <a:defRPr/>
            </a:pPr>
            <a:r>
              <a:rPr kumimoji="0" lang="en-US" sz="1600" b="1" i="0" u="none" strike="noStrike" kern="1200" cap="none" spc="0" normalizeH="0" baseline="0" noProof="0">
                <a:ln>
                  <a:noFill/>
                </a:ln>
                <a:solidFill>
                  <a:schemeClr val="accent5">
                    <a:lumMod val="75000"/>
                  </a:schemeClr>
                </a:solidFill>
                <a:effectLst/>
                <a:uLnTx/>
                <a:uFillTx/>
                <a:latin typeface="Aptos" panose="020B0004020202020204" pitchFamily="34" charset="0"/>
                <a:ea typeface="+mn-ea"/>
                <a:cs typeface="+mn-cs"/>
              </a:rPr>
              <a:t>Delegate User</a:t>
            </a:r>
          </a:p>
          <a:p>
            <a:pPr marL="285750" indent="-285750" defTabSz="609570">
              <a:buFont typeface="Wingdings" panose="05000000000000000000" pitchFamily="2" charset="2"/>
              <a:buChar char="ü"/>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This allows someone else to access and view the students account. They can </a:t>
            </a:r>
            <a:r>
              <a:rPr kumimoji="0" lang="en-US" sz="1600" b="1" i="0" strike="noStrike" kern="1200" cap="none" spc="0" normalizeH="0" baseline="0" noProof="0">
                <a:ln>
                  <a:noFill/>
                </a:ln>
                <a:solidFill>
                  <a:schemeClr val="accent5">
                    <a:lumMod val="75000"/>
                  </a:schemeClr>
                </a:solidFill>
                <a:effectLst/>
                <a:uLnTx/>
                <a:uFillTx/>
                <a:latin typeface="Aptos" panose="020B0004020202020204" pitchFamily="34" charset="0"/>
                <a:ea typeface="+mn-ea"/>
                <a:cs typeface="+mn-cs"/>
              </a:rPr>
              <a:t>only view </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mn-cs"/>
              </a:rPr>
              <a:t>student financial records. </a:t>
            </a:r>
          </a:p>
          <a:p>
            <a:endParaRPr lang="en-US"/>
          </a:p>
        </p:txBody>
      </p:sp>
      <p:sp>
        <p:nvSpPr>
          <p:cNvPr id="13" name="TextBox 12">
            <a:extLst>
              <a:ext uri="{FF2B5EF4-FFF2-40B4-BE49-F238E27FC236}">
                <a16:creationId xmlns:a16="http://schemas.microsoft.com/office/drawing/2014/main" id="{EDD538F2-EA89-A5B0-1DAB-8424C9D0E409}"/>
              </a:ext>
            </a:extLst>
          </p:cNvPr>
          <p:cNvSpPr txBox="1"/>
          <p:nvPr/>
        </p:nvSpPr>
        <p:spPr>
          <a:xfrm>
            <a:off x="7501302" y="2620287"/>
            <a:ext cx="4549966" cy="3334695"/>
          </a:xfrm>
          <a:prstGeom prst="rect">
            <a:avLst/>
          </a:prstGeom>
          <a:noFill/>
        </p:spPr>
        <p:txBody>
          <a:bodyPr wrap="square" rtlCol="0">
            <a:spAutoFit/>
          </a:bodyPr>
          <a:lstStyle/>
          <a:p>
            <a:pPr marL="0" marR="0" algn="ctr">
              <a:lnSpc>
                <a:spcPct val="115000"/>
              </a:lnSpc>
              <a:spcBef>
                <a:spcPts val="0"/>
              </a:spcBef>
              <a:spcAft>
                <a:spcPts val="0"/>
              </a:spcAft>
            </a:pPr>
            <a:r>
              <a:rPr lang="en-US" sz="1600" b="1" kern="100">
                <a:solidFill>
                  <a:srgbClr val="C00000"/>
                </a:solidFill>
                <a:effectLst/>
                <a:latin typeface="Aptos" panose="020B0004020202020204" pitchFamily="34" charset="0"/>
                <a:ea typeface="Aptos" panose="020B0004020202020204" pitchFamily="34" charset="0"/>
                <a:cs typeface="Times New Roman" panose="02020603050405020304" pitchFamily="18" charset="0"/>
              </a:rPr>
              <a:t>Authorized User</a:t>
            </a:r>
          </a:p>
          <a:p>
            <a:pPr marL="0" marR="0" algn="ctr">
              <a:lnSpc>
                <a:spcPct val="115000"/>
              </a:lnSpc>
              <a:spcBef>
                <a:spcPts val="0"/>
              </a:spcBef>
              <a:spcAft>
                <a:spcPts val="0"/>
              </a:spcAft>
            </a:pPr>
            <a:endParaRPr lang="en-US" sz="600" kern="100">
              <a:solidFill>
                <a:srgbClr val="C0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To allow someone else to </a:t>
            </a:r>
            <a:r>
              <a:rPr lang="en-US" sz="1600" b="1" kern="100">
                <a:solidFill>
                  <a:srgbClr val="C00000"/>
                </a:solidFill>
                <a:effectLst/>
                <a:latin typeface="Aptos" panose="020B0004020202020204" pitchFamily="34" charset="0"/>
                <a:ea typeface="Aptos" panose="020B0004020202020204" pitchFamily="34" charset="0"/>
                <a:cs typeface="Times New Roman" panose="02020603050405020304" pitchFamily="18" charset="0"/>
              </a:rPr>
              <a:t>view, pay and enroll the fee bill in a payment plan</a:t>
            </a:r>
            <a:r>
              <a:rPr lang="en-US" sz="1600" b="1" kern="100">
                <a:effectLst/>
                <a:latin typeface="Aptos" panose="020B0004020202020204" pitchFamily="34" charset="0"/>
                <a:ea typeface="Aptos" panose="020B0004020202020204" pitchFamily="34" charset="0"/>
                <a:cs typeface="Times New Roman" panose="02020603050405020304" pitchFamily="18" charset="0"/>
              </a:rPr>
              <a:t> </a:t>
            </a:r>
            <a:r>
              <a:rPr lang="en-US" sz="1600" kern="100">
                <a:effectLst/>
                <a:latin typeface="Aptos" panose="020B0004020202020204" pitchFamily="34" charset="0"/>
                <a:ea typeface="Aptos" panose="020B0004020202020204" pitchFamily="34" charset="0"/>
                <a:cs typeface="Times New Roman" panose="02020603050405020304" pitchFamily="18" charset="0"/>
              </a:rPr>
              <a:t>online, the student must set them up as an Authorized User. </a:t>
            </a:r>
          </a:p>
          <a:p>
            <a:pPr marL="342900" marR="0" lvl="0" indent="-342900">
              <a:lnSpc>
                <a:spcPct val="115000"/>
              </a:lnSpc>
              <a:spcBef>
                <a:spcPts val="0"/>
              </a:spcBef>
              <a:spcAft>
                <a:spcPts val="0"/>
              </a:spcAft>
              <a:buFont typeface="Wingdings" panose="05000000000000000000" pitchFamily="2" charset="2"/>
              <a:buChar char=""/>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Authorized Users will still need a 4-digit FERPA pin if they wish to email or call-in asking questions about the student's fee bill. </a:t>
            </a:r>
          </a:p>
          <a:p>
            <a:pPr marL="342900" marR="0" lvl="0" indent="-342900">
              <a:lnSpc>
                <a:spcPct val="115000"/>
              </a:lnSpc>
              <a:spcBef>
                <a:spcPts val="0"/>
              </a:spcBef>
              <a:spcAft>
                <a:spcPts val="0"/>
              </a:spcAft>
              <a:buFont typeface="Wingdings" panose="05000000000000000000" pitchFamily="2" charset="2"/>
              <a:buChar char=""/>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To view and download the 1098-T Form, the Authorized User must be set up as a Delegate User. </a:t>
            </a:r>
          </a:p>
        </p:txBody>
      </p:sp>
      <p:cxnSp>
        <p:nvCxnSpPr>
          <p:cNvPr id="17" name="Straight Connector 16">
            <a:extLst>
              <a:ext uri="{FF2B5EF4-FFF2-40B4-BE49-F238E27FC236}">
                <a16:creationId xmlns:a16="http://schemas.microsoft.com/office/drawing/2014/main" id="{B1B08C3A-90DE-2705-EC60-6FE9C0A77B32}"/>
              </a:ext>
            </a:extLst>
          </p:cNvPr>
          <p:cNvCxnSpPr>
            <a:cxnSpLocks/>
          </p:cNvCxnSpPr>
          <p:nvPr/>
        </p:nvCxnSpPr>
        <p:spPr>
          <a:xfrm>
            <a:off x="3701667" y="1690688"/>
            <a:ext cx="0" cy="48643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90F0A7C-E8EF-B314-4058-E82AC09EB033}"/>
              </a:ext>
            </a:extLst>
          </p:cNvPr>
          <p:cNvCxnSpPr>
            <a:cxnSpLocks/>
          </p:cNvCxnSpPr>
          <p:nvPr/>
        </p:nvCxnSpPr>
        <p:spPr>
          <a:xfrm>
            <a:off x="7240308" y="1690688"/>
            <a:ext cx="0" cy="48643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3997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Office of Student Financial Aid Services </a:t>
              </a:r>
            </a:p>
          </p:txBody>
        </p:sp>
      </p:grpSp>
      <p:sp>
        <p:nvSpPr>
          <p:cNvPr id="5" name="TextBox 4">
            <a:extLst>
              <a:ext uri="{FF2B5EF4-FFF2-40B4-BE49-F238E27FC236}">
                <a16:creationId xmlns:a16="http://schemas.microsoft.com/office/drawing/2014/main" id="{F55EDF01-15F4-047F-9EDE-D1B28ED3A495}"/>
              </a:ext>
            </a:extLst>
          </p:cNvPr>
          <p:cNvSpPr txBox="1"/>
          <p:nvPr/>
        </p:nvSpPr>
        <p:spPr>
          <a:xfrm>
            <a:off x="381000" y="2225533"/>
            <a:ext cx="4611624" cy="3090526"/>
          </a:xfrm>
          <a:prstGeom prst="rect">
            <a:avLst/>
          </a:prstGeom>
          <a:noFill/>
        </p:spPr>
        <p:txBody>
          <a:bodyPr wrap="square" rtlCol="0">
            <a:spAutoFit/>
          </a:bodyPr>
          <a:lstStyle/>
          <a:p>
            <a:pPr>
              <a:lnSpc>
                <a:spcPct val="150000"/>
              </a:lnSpc>
            </a:pPr>
            <a:r>
              <a:rPr lang="en-US" sz="2200" b="1">
                <a:latin typeface="+mj-lt"/>
              </a:rPr>
              <a:t>Discussion Topics:</a:t>
            </a:r>
          </a:p>
          <a:p>
            <a:pPr marL="285750" indent="-285750">
              <a:lnSpc>
                <a:spcPct val="150000"/>
              </a:lnSpc>
              <a:buFont typeface="Arial" panose="020B0604020202020204" pitchFamily="34" charset="0"/>
              <a:buChar char="•"/>
            </a:pPr>
            <a:r>
              <a:rPr lang="en-US" sz="2200">
                <a:latin typeface="+mj-lt"/>
              </a:rPr>
              <a:t>Complete the FAFSA</a:t>
            </a:r>
          </a:p>
          <a:p>
            <a:pPr marL="285750" indent="-285750">
              <a:lnSpc>
                <a:spcPct val="150000"/>
              </a:lnSpc>
              <a:buFont typeface="Arial" panose="020B0604020202020204" pitchFamily="34" charset="0"/>
              <a:buChar char="•"/>
            </a:pPr>
            <a:r>
              <a:rPr lang="en-US" sz="2200">
                <a:latin typeface="+mj-lt"/>
              </a:rPr>
              <a:t>Determining Dependency Status</a:t>
            </a:r>
          </a:p>
          <a:p>
            <a:pPr marL="285750" indent="-285750">
              <a:lnSpc>
                <a:spcPct val="150000"/>
              </a:lnSpc>
              <a:buFont typeface="Arial" panose="020B0604020202020204" pitchFamily="34" charset="0"/>
              <a:buChar char="•"/>
            </a:pPr>
            <a:r>
              <a:rPr lang="en-US" sz="2200">
                <a:latin typeface="+mj-lt"/>
              </a:rPr>
              <a:t>Federal and Private Loan Options</a:t>
            </a:r>
          </a:p>
          <a:p>
            <a:pPr marL="285750" indent="-285750">
              <a:lnSpc>
                <a:spcPct val="150000"/>
              </a:lnSpc>
              <a:buFont typeface="Arial" panose="020B0604020202020204" pitchFamily="34" charset="0"/>
              <a:buChar char="•"/>
            </a:pPr>
            <a:r>
              <a:rPr lang="en-US" sz="2200">
                <a:latin typeface="+mj-lt"/>
              </a:rPr>
              <a:t>Fixed Enrollment Date – Day 10</a:t>
            </a:r>
          </a:p>
          <a:p>
            <a:pPr marL="285750" indent="-285750">
              <a:lnSpc>
                <a:spcPct val="150000"/>
              </a:lnSpc>
              <a:buFont typeface="Arial" panose="020B0604020202020204" pitchFamily="34" charset="0"/>
              <a:buChar char="•"/>
            </a:pPr>
            <a:r>
              <a:rPr lang="en-US" sz="2200">
                <a:latin typeface="+mj-lt"/>
              </a:rPr>
              <a:t>Contact Information</a:t>
            </a:r>
          </a:p>
        </p:txBody>
      </p:sp>
      <p:pic>
        <p:nvPicPr>
          <p:cNvPr id="8" name="Picture 7" descr="A group of dogs sitting in the snow&#10;&#10;Description automatically generated">
            <a:extLst>
              <a:ext uri="{FF2B5EF4-FFF2-40B4-BE49-F238E27FC236}">
                <a16:creationId xmlns:a16="http://schemas.microsoft.com/office/drawing/2014/main" id="{645196DC-9740-0808-144C-95C9B06176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168" y="1653960"/>
            <a:ext cx="6350508" cy="4233672"/>
          </a:xfrm>
          <a:prstGeom prst="rect">
            <a:avLst/>
          </a:prstGeom>
        </p:spPr>
      </p:pic>
      <p:sp>
        <p:nvSpPr>
          <p:cNvPr id="9" name="TextBox 8">
            <a:extLst>
              <a:ext uri="{FF2B5EF4-FFF2-40B4-BE49-F238E27FC236}">
                <a16:creationId xmlns:a16="http://schemas.microsoft.com/office/drawing/2014/main" id="{96E6CFE6-B656-464B-96F0-E7FE78A7FB69}"/>
              </a:ext>
            </a:extLst>
          </p:cNvPr>
          <p:cNvSpPr txBox="1"/>
          <p:nvPr/>
        </p:nvSpPr>
        <p:spPr>
          <a:xfrm>
            <a:off x="5312192" y="6029260"/>
            <a:ext cx="5966826" cy="307777"/>
          </a:xfrm>
          <a:prstGeom prst="rect">
            <a:avLst/>
          </a:prstGeom>
          <a:noFill/>
        </p:spPr>
        <p:txBody>
          <a:bodyPr wrap="none" rtlCol="0">
            <a:spAutoFit/>
          </a:bodyPr>
          <a:lstStyle/>
          <a:p>
            <a:r>
              <a:rPr lang="en-US" sz="1400"/>
              <a:t>Jonathan XIV, Jonathan XV, Tildy, and Carson, UConn - Storrs – January 2024</a:t>
            </a:r>
          </a:p>
        </p:txBody>
      </p:sp>
    </p:spTree>
    <p:extLst>
      <p:ext uri="{BB962C8B-B14F-4D97-AF65-F5344CB8AC3E}">
        <p14:creationId xmlns:p14="http://schemas.microsoft.com/office/powerpoint/2010/main" val="394059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Delegate User &amp; Student - View Fee Bill</a:t>
              </a:r>
            </a:p>
          </p:txBody>
        </p:sp>
      </p:grpSp>
      <p:grpSp>
        <p:nvGrpSpPr>
          <p:cNvPr id="17" name="Group 16">
            <a:extLst>
              <a:ext uri="{FF2B5EF4-FFF2-40B4-BE49-F238E27FC236}">
                <a16:creationId xmlns:a16="http://schemas.microsoft.com/office/drawing/2014/main" id="{3B0A16F7-719F-3029-9685-FD0C244512D2}"/>
              </a:ext>
            </a:extLst>
          </p:cNvPr>
          <p:cNvGrpSpPr/>
          <p:nvPr/>
        </p:nvGrpSpPr>
        <p:grpSpPr>
          <a:xfrm>
            <a:off x="416076" y="1684772"/>
            <a:ext cx="3794828" cy="4608471"/>
            <a:chOff x="416076" y="1684772"/>
            <a:chExt cx="3794828" cy="4608471"/>
          </a:xfrm>
        </p:grpSpPr>
        <p:grpSp>
          <p:nvGrpSpPr>
            <p:cNvPr id="7" name="Group 6">
              <a:extLst>
                <a:ext uri="{FF2B5EF4-FFF2-40B4-BE49-F238E27FC236}">
                  <a16:creationId xmlns:a16="http://schemas.microsoft.com/office/drawing/2014/main" id="{EC8106C3-181D-B54E-4F4A-2CD9CC599E71}"/>
                </a:ext>
              </a:extLst>
            </p:cNvPr>
            <p:cNvGrpSpPr/>
            <p:nvPr/>
          </p:nvGrpSpPr>
          <p:grpSpPr>
            <a:xfrm>
              <a:off x="416076" y="1684772"/>
              <a:ext cx="3791937" cy="4608471"/>
              <a:chOff x="416076" y="1909849"/>
              <a:chExt cx="3791937" cy="4608471"/>
            </a:xfrm>
          </p:grpSpPr>
          <p:sp>
            <p:nvSpPr>
              <p:cNvPr id="8" name="TextBox 7">
                <a:extLst>
                  <a:ext uri="{FF2B5EF4-FFF2-40B4-BE49-F238E27FC236}">
                    <a16:creationId xmlns:a16="http://schemas.microsoft.com/office/drawing/2014/main" id="{EB6EC93B-6095-53A1-5544-20DE23C93BB7}"/>
                  </a:ext>
                </a:extLst>
              </p:cNvPr>
              <p:cNvSpPr txBox="1"/>
              <p:nvPr/>
            </p:nvSpPr>
            <p:spPr>
              <a:xfrm>
                <a:off x="547892" y="1909849"/>
                <a:ext cx="3428517" cy="400110"/>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Login @ </a:t>
                </a:r>
                <a:r>
                  <a:rPr kumimoji="0" lang="en-US" sz="2000" b="1" i="0" u="none" strike="noStrike" kern="1200" cap="none" spc="0" normalizeH="0" baseline="0" noProof="0">
                    <a:ln>
                      <a:noFill/>
                    </a:ln>
                    <a:solidFill>
                      <a:srgbClr val="C00000"/>
                    </a:solidFill>
                    <a:effectLst/>
                    <a:uLnTx/>
                    <a:uFillTx/>
                    <a:latin typeface="Aptos" panose="020B0004020202020204" pitchFamily="34" charset="0"/>
                    <a:ea typeface="+mn-ea"/>
                    <a:cs typeface="+mn-cs"/>
                  </a:rPr>
                  <a:t>bursar.uconn.edu </a:t>
                </a:r>
                <a:endParaRPr kumimoji="0" lang="en-US" sz="2000" b="1" i="0" u="none" strike="noStrike" kern="1200" cap="none" spc="0" normalizeH="0" baseline="0" noProof="0">
                  <a:ln>
                    <a:noFill/>
                  </a:ln>
                  <a:solidFill>
                    <a:srgbClr val="C00000"/>
                  </a:solidFill>
                  <a:effectLst/>
                  <a:uLnTx/>
                  <a:uFillTx/>
                  <a:latin typeface="Aptos" panose="020B00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BC3DD209-AADF-3574-5166-E7618E7306BC}"/>
                  </a:ext>
                </a:extLst>
              </p:cNvPr>
              <p:cNvGrpSpPr/>
              <p:nvPr/>
            </p:nvGrpSpPr>
            <p:grpSpPr>
              <a:xfrm>
                <a:off x="416076" y="2454087"/>
                <a:ext cx="3791937" cy="4064233"/>
                <a:chOff x="308273" y="2320202"/>
                <a:chExt cx="3676968" cy="4168415"/>
              </a:xfrm>
            </p:grpSpPr>
            <p:pic>
              <p:nvPicPr>
                <p:cNvPr id="10" name="Picture 9">
                  <a:extLst>
                    <a:ext uri="{FF2B5EF4-FFF2-40B4-BE49-F238E27FC236}">
                      <a16:creationId xmlns:a16="http://schemas.microsoft.com/office/drawing/2014/main" id="{672961E6-5F0C-9519-67B4-EF0CB725AA69}"/>
                    </a:ext>
                  </a:extLst>
                </p:cNvPr>
                <p:cNvPicPr>
                  <a:picLocks noChangeAspect="1"/>
                </p:cNvPicPr>
                <p:nvPr/>
              </p:nvPicPr>
              <p:blipFill rotWithShape="1">
                <a:blip r:embed="rId4"/>
                <a:srcRect l="1158" t="8331" r="49023"/>
                <a:stretch/>
              </p:blipFill>
              <p:spPr>
                <a:xfrm>
                  <a:off x="308273" y="2320202"/>
                  <a:ext cx="3668876" cy="197376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6F78B9A-BF1C-61FC-7FBF-5A86E7A3BCE9}"/>
                    </a:ext>
                  </a:extLst>
                </p:cNvPr>
                <p:cNvPicPr>
                  <a:picLocks noChangeAspect="1"/>
                </p:cNvPicPr>
                <p:nvPr/>
              </p:nvPicPr>
              <p:blipFill rotWithShape="1">
                <a:blip r:embed="rId4"/>
                <a:srcRect l="1246" r="48934"/>
                <a:stretch/>
              </p:blipFill>
              <p:spPr>
                <a:xfrm>
                  <a:off x="316365" y="4335479"/>
                  <a:ext cx="3668876" cy="2153138"/>
                </a:xfrm>
                <a:prstGeom prst="rect">
                  <a:avLst/>
                </a:prstGeom>
                <a:ln>
                  <a:noFill/>
                </a:ln>
                <a:effectLst>
                  <a:outerShdw blurRad="292100" dist="139700" dir="2700000" algn="tl" rotWithShape="0">
                    <a:srgbClr val="333333">
                      <a:alpha val="65000"/>
                    </a:srgbClr>
                  </a:outerShdw>
                </a:effectLst>
              </p:spPr>
            </p:pic>
          </p:grpSp>
        </p:grpSp>
        <p:sp>
          <p:nvSpPr>
            <p:cNvPr id="13" name="Rectangle 12">
              <a:extLst>
                <a:ext uri="{FF2B5EF4-FFF2-40B4-BE49-F238E27FC236}">
                  <a16:creationId xmlns:a16="http://schemas.microsoft.com/office/drawing/2014/main" id="{79180B9D-7B31-B8FB-F017-C4AD0A22067B}"/>
                </a:ext>
              </a:extLst>
            </p:cNvPr>
            <p:cNvSpPr/>
            <p:nvPr/>
          </p:nvSpPr>
          <p:spPr>
            <a:xfrm>
              <a:off x="424421" y="4059936"/>
              <a:ext cx="3775247" cy="237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E636416-C9E6-253A-4BB2-8429C806AE6B}"/>
                </a:ext>
              </a:extLst>
            </p:cNvPr>
            <p:cNvCxnSpPr>
              <a:cxnSpLocks/>
            </p:cNvCxnSpPr>
            <p:nvPr/>
          </p:nvCxnSpPr>
          <p:spPr>
            <a:xfrm>
              <a:off x="4190524" y="2229010"/>
              <a:ext cx="20380" cy="40642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61" name="Group 60">
            <a:extLst>
              <a:ext uri="{FF2B5EF4-FFF2-40B4-BE49-F238E27FC236}">
                <a16:creationId xmlns:a16="http://schemas.microsoft.com/office/drawing/2014/main" id="{F361FDE6-C00A-7FE7-7368-8691E4150CE7}"/>
              </a:ext>
            </a:extLst>
          </p:cNvPr>
          <p:cNvGrpSpPr/>
          <p:nvPr/>
        </p:nvGrpSpPr>
        <p:grpSpPr>
          <a:xfrm>
            <a:off x="5500368" y="1233164"/>
            <a:ext cx="6212415" cy="5259711"/>
            <a:chOff x="5660213" y="1341965"/>
            <a:chExt cx="6013619" cy="4944984"/>
          </a:xfrm>
        </p:grpSpPr>
        <p:sp>
          <p:nvSpPr>
            <p:cNvPr id="55" name="Arrow: Right 54">
              <a:extLst>
                <a:ext uri="{FF2B5EF4-FFF2-40B4-BE49-F238E27FC236}">
                  <a16:creationId xmlns:a16="http://schemas.microsoft.com/office/drawing/2014/main" id="{8F39DFA4-1441-A92C-D3E8-ED1353F955DE}"/>
                </a:ext>
              </a:extLst>
            </p:cNvPr>
            <p:cNvSpPr/>
            <p:nvPr/>
          </p:nvSpPr>
          <p:spPr>
            <a:xfrm>
              <a:off x="5673968" y="5098251"/>
              <a:ext cx="301208" cy="201168"/>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4923F762-711C-52D3-E7AF-AC3EF0087422}"/>
                </a:ext>
              </a:extLst>
            </p:cNvPr>
            <p:cNvGrpSpPr/>
            <p:nvPr/>
          </p:nvGrpSpPr>
          <p:grpSpPr>
            <a:xfrm>
              <a:off x="5660213" y="1341965"/>
              <a:ext cx="6013619" cy="4944984"/>
              <a:chOff x="5660213" y="1341965"/>
              <a:chExt cx="6013619" cy="4944984"/>
            </a:xfrm>
          </p:grpSpPr>
          <p:grpSp>
            <p:nvGrpSpPr>
              <p:cNvPr id="59" name="Group 58">
                <a:extLst>
                  <a:ext uri="{FF2B5EF4-FFF2-40B4-BE49-F238E27FC236}">
                    <a16:creationId xmlns:a16="http://schemas.microsoft.com/office/drawing/2014/main" id="{86D95E21-1BF8-CB3A-6DFA-C4AF347CAE75}"/>
                  </a:ext>
                </a:extLst>
              </p:cNvPr>
              <p:cNvGrpSpPr/>
              <p:nvPr/>
            </p:nvGrpSpPr>
            <p:grpSpPr>
              <a:xfrm>
                <a:off x="5973690" y="1341965"/>
                <a:ext cx="5461069" cy="4931105"/>
                <a:chOff x="5973690" y="1341965"/>
                <a:chExt cx="5461069" cy="4931105"/>
              </a:xfrm>
            </p:grpSpPr>
            <p:grpSp>
              <p:nvGrpSpPr>
                <p:cNvPr id="34" name="Group 33">
                  <a:extLst>
                    <a:ext uri="{FF2B5EF4-FFF2-40B4-BE49-F238E27FC236}">
                      <a16:creationId xmlns:a16="http://schemas.microsoft.com/office/drawing/2014/main" id="{E5272193-5E6E-B6AE-F77C-54028B02EDA9}"/>
                    </a:ext>
                  </a:extLst>
                </p:cNvPr>
                <p:cNvGrpSpPr/>
                <p:nvPr/>
              </p:nvGrpSpPr>
              <p:grpSpPr>
                <a:xfrm>
                  <a:off x="5973690" y="2229009"/>
                  <a:ext cx="5461069" cy="4044061"/>
                  <a:chOff x="5475728" y="1954624"/>
                  <a:chExt cx="5406101" cy="4471157"/>
                </a:xfrm>
              </p:grpSpPr>
              <p:pic>
                <p:nvPicPr>
                  <p:cNvPr id="35" name="Picture 34">
                    <a:extLst>
                      <a:ext uri="{FF2B5EF4-FFF2-40B4-BE49-F238E27FC236}">
                        <a16:creationId xmlns:a16="http://schemas.microsoft.com/office/drawing/2014/main" id="{5BC1DABB-087E-7B3F-9F15-36DB5CB0B6FF}"/>
                      </a:ext>
                    </a:extLst>
                  </p:cNvPr>
                  <p:cNvPicPr>
                    <a:picLocks noChangeAspect="1"/>
                  </p:cNvPicPr>
                  <p:nvPr/>
                </p:nvPicPr>
                <p:blipFill rotWithShape="1">
                  <a:blip r:embed="rId5"/>
                  <a:srcRect t="18195"/>
                  <a:stretch/>
                </p:blipFill>
                <p:spPr>
                  <a:xfrm>
                    <a:off x="5475728" y="1954624"/>
                    <a:ext cx="5406101" cy="4471157"/>
                  </a:xfrm>
                  <a:prstGeom prst="rect">
                    <a:avLst/>
                  </a:prstGeom>
                </p:spPr>
              </p:pic>
              <p:sp>
                <p:nvSpPr>
                  <p:cNvPr id="37" name="Rectangle 36">
                    <a:extLst>
                      <a:ext uri="{FF2B5EF4-FFF2-40B4-BE49-F238E27FC236}">
                        <a16:creationId xmlns:a16="http://schemas.microsoft.com/office/drawing/2014/main" id="{CF3C4376-C7E4-4B7F-0DEB-38B6895D7013}"/>
                      </a:ext>
                    </a:extLst>
                  </p:cNvPr>
                  <p:cNvSpPr/>
                  <p:nvPr/>
                </p:nvSpPr>
                <p:spPr>
                  <a:xfrm>
                    <a:off x="8341112" y="4800142"/>
                    <a:ext cx="557561" cy="142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a:extLst>
                      <a:ext uri="{FF2B5EF4-FFF2-40B4-BE49-F238E27FC236}">
                        <a16:creationId xmlns:a16="http://schemas.microsoft.com/office/drawing/2014/main" id="{2A08EF21-821F-F426-1EE1-BFC11BEA52C0}"/>
                      </a:ext>
                    </a:extLst>
                  </p:cNvPr>
                  <p:cNvGrpSpPr/>
                  <p:nvPr/>
                </p:nvGrpSpPr>
                <p:grpSpPr>
                  <a:xfrm>
                    <a:off x="5555872" y="2453268"/>
                    <a:ext cx="5173102" cy="3151358"/>
                    <a:chOff x="5555872" y="2453268"/>
                    <a:chExt cx="5173102" cy="3151358"/>
                  </a:xfrm>
                </p:grpSpPr>
                <p:grpSp>
                  <p:nvGrpSpPr>
                    <p:cNvPr id="39" name="Group 38">
                      <a:extLst>
                        <a:ext uri="{FF2B5EF4-FFF2-40B4-BE49-F238E27FC236}">
                          <a16:creationId xmlns:a16="http://schemas.microsoft.com/office/drawing/2014/main" id="{9EBD7DE1-6201-E5DB-F7E1-F08B285ECCA4}"/>
                        </a:ext>
                      </a:extLst>
                    </p:cNvPr>
                    <p:cNvGrpSpPr/>
                    <p:nvPr/>
                  </p:nvGrpSpPr>
                  <p:grpSpPr>
                    <a:xfrm>
                      <a:off x="5555872" y="2453268"/>
                      <a:ext cx="5173102" cy="3008611"/>
                      <a:chOff x="5555872" y="2453268"/>
                      <a:chExt cx="5173102" cy="3008611"/>
                    </a:xfrm>
                  </p:grpSpPr>
                  <p:sp>
                    <p:nvSpPr>
                      <p:cNvPr id="44" name="Rectangle 43">
                        <a:extLst>
                          <a:ext uri="{FF2B5EF4-FFF2-40B4-BE49-F238E27FC236}">
                            <a16:creationId xmlns:a16="http://schemas.microsoft.com/office/drawing/2014/main" id="{E414751B-F1F2-19C4-2711-16712744A8D7}"/>
                          </a:ext>
                        </a:extLst>
                      </p:cNvPr>
                      <p:cNvSpPr/>
                      <p:nvPr/>
                    </p:nvSpPr>
                    <p:spPr>
                      <a:xfrm>
                        <a:off x="5555872" y="2453268"/>
                        <a:ext cx="5150800" cy="1418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a:extLst>
                          <a:ext uri="{FF2B5EF4-FFF2-40B4-BE49-F238E27FC236}">
                            <a16:creationId xmlns:a16="http://schemas.microsoft.com/office/drawing/2014/main" id="{A2770A92-ABCF-0E2A-E505-2EDEB6AFD138}"/>
                          </a:ext>
                        </a:extLst>
                      </p:cNvPr>
                      <p:cNvSpPr/>
                      <p:nvPr/>
                    </p:nvSpPr>
                    <p:spPr>
                      <a:xfrm>
                        <a:off x="5555872" y="4372477"/>
                        <a:ext cx="5173102" cy="4053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A13C0085-B358-D85A-73E1-ED398D2E2F01}"/>
                          </a:ext>
                        </a:extLst>
                      </p:cNvPr>
                      <p:cNvSpPr/>
                      <p:nvPr/>
                    </p:nvSpPr>
                    <p:spPr>
                      <a:xfrm>
                        <a:off x="7077442" y="5319132"/>
                        <a:ext cx="3629230" cy="142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1" name="Rectangle 40">
                      <a:extLst>
                        <a:ext uri="{FF2B5EF4-FFF2-40B4-BE49-F238E27FC236}">
                          <a16:creationId xmlns:a16="http://schemas.microsoft.com/office/drawing/2014/main" id="{ABCB698B-8D3B-5E8D-5924-230C1FAEDA57}"/>
                        </a:ext>
                      </a:extLst>
                    </p:cNvPr>
                    <p:cNvSpPr/>
                    <p:nvPr/>
                  </p:nvSpPr>
                  <p:spPr>
                    <a:xfrm>
                      <a:off x="8251902" y="3894142"/>
                      <a:ext cx="646771" cy="1973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8334C467-5B8C-F2A5-963F-05E3A85642B4}"/>
                        </a:ext>
                      </a:extLst>
                    </p:cNvPr>
                    <p:cNvSpPr/>
                    <p:nvPr/>
                  </p:nvSpPr>
                  <p:spPr>
                    <a:xfrm>
                      <a:off x="8497229" y="5461879"/>
                      <a:ext cx="401444" cy="142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58" name="Group 57">
                  <a:extLst>
                    <a:ext uri="{FF2B5EF4-FFF2-40B4-BE49-F238E27FC236}">
                      <a16:creationId xmlns:a16="http://schemas.microsoft.com/office/drawing/2014/main" id="{0F2DE111-2A14-926F-E3C2-1AF6942C1AFF}"/>
                    </a:ext>
                  </a:extLst>
                </p:cNvPr>
                <p:cNvGrpSpPr/>
                <p:nvPr/>
              </p:nvGrpSpPr>
              <p:grpSpPr>
                <a:xfrm>
                  <a:off x="5973690" y="1341965"/>
                  <a:ext cx="4683065" cy="763628"/>
                  <a:chOff x="5973690" y="1341965"/>
                  <a:chExt cx="4683065" cy="763628"/>
                </a:xfrm>
              </p:grpSpPr>
              <p:pic>
                <p:nvPicPr>
                  <p:cNvPr id="29" name="Picture 28">
                    <a:extLst>
                      <a:ext uri="{FF2B5EF4-FFF2-40B4-BE49-F238E27FC236}">
                        <a16:creationId xmlns:a16="http://schemas.microsoft.com/office/drawing/2014/main" id="{7BCB2622-9E61-F5CD-8803-54779C50D207}"/>
                      </a:ext>
                    </a:extLst>
                  </p:cNvPr>
                  <p:cNvPicPr>
                    <a:picLocks noChangeAspect="1"/>
                  </p:cNvPicPr>
                  <p:nvPr/>
                </p:nvPicPr>
                <p:blipFill>
                  <a:blip r:embed="rId6"/>
                  <a:srcRect t="33686" b="13079"/>
                  <a:stretch/>
                </p:blipFill>
                <p:spPr>
                  <a:xfrm>
                    <a:off x="5973690" y="1341965"/>
                    <a:ext cx="4683065" cy="752886"/>
                  </a:xfrm>
                  <a:prstGeom prst="rect">
                    <a:avLst/>
                  </a:prstGeom>
                </p:spPr>
              </p:pic>
              <p:sp>
                <p:nvSpPr>
                  <p:cNvPr id="30" name="Rectangle 29">
                    <a:extLst>
                      <a:ext uri="{FF2B5EF4-FFF2-40B4-BE49-F238E27FC236}">
                        <a16:creationId xmlns:a16="http://schemas.microsoft.com/office/drawing/2014/main" id="{B39F0992-9F0D-CA84-21BD-B83A936E2BE1}"/>
                      </a:ext>
                    </a:extLst>
                  </p:cNvPr>
                  <p:cNvSpPr/>
                  <p:nvPr/>
                </p:nvSpPr>
                <p:spPr>
                  <a:xfrm>
                    <a:off x="7982712" y="1895695"/>
                    <a:ext cx="466344" cy="209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7F0CEA5-5B57-8B79-81EB-8BD79613AE74}"/>
                      </a:ext>
                    </a:extLst>
                  </p:cNvPr>
                  <p:cNvSpPr/>
                  <p:nvPr/>
                </p:nvSpPr>
                <p:spPr>
                  <a:xfrm>
                    <a:off x="6054649" y="1776194"/>
                    <a:ext cx="1608023" cy="1686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44F0C4D-F2A2-7091-3084-3563D79C09B3}"/>
                      </a:ext>
                    </a:extLst>
                  </p:cNvPr>
                  <p:cNvSpPr/>
                  <p:nvPr/>
                </p:nvSpPr>
                <p:spPr>
                  <a:xfrm>
                    <a:off x="8101584" y="1408176"/>
                    <a:ext cx="766625" cy="1978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 name="Arrow: Right 32">
                <a:extLst>
                  <a:ext uri="{FF2B5EF4-FFF2-40B4-BE49-F238E27FC236}">
                    <a16:creationId xmlns:a16="http://schemas.microsoft.com/office/drawing/2014/main" id="{83AC3EB5-EE0D-9E90-30DD-2ADB9B548EE9}"/>
                  </a:ext>
                </a:extLst>
              </p:cNvPr>
              <p:cNvSpPr/>
              <p:nvPr/>
            </p:nvSpPr>
            <p:spPr>
              <a:xfrm>
                <a:off x="5672482" y="2529538"/>
                <a:ext cx="301208" cy="201168"/>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Right 35">
                <a:extLst>
                  <a:ext uri="{FF2B5EF4-FFF2-40B4-BE49-F238E27FC236}">
                    <a16:creationId xmlns:a16="http://schemas.microsoft.com/office/drawing/2014/main" id="{283DF7DC-3FCB-346B-1176-FCD9194C5283}"/>
                  </a:ext>
                </a:extLst>
              </p:cNvPr>
              <p:cNvSpPr/>
              <p:nvPr/>
            </p:nvSpPr>
            <p:spPr>
              <a:xfrm>
                <a:off x="5673968" y="6085781"/>
                <a:ext cx="301208" cy="201168"/>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DAB84D9E-82A0-4378-5A4B-B01D53503C3A}"/>
                  </a:ext>
                </a:extLst>
              </p:cNvPr>
              <p:cNvSpPr/>
              <p:nvPr/>
            </p:nvSpPr>
            <p:spPr>
              <a:xfrm>
                <a:off x="5680827" y="4260348"/>
                <a:ext cx="301208" cy="201168"/>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66EAF6EF-6DA7-8807-E3E8-674A9D2AA7B3}"/>
                  </a:ext>
                </a:extLst>
              </p:cNvPr>
              <p:cNvSpPr/>
              <p:nvPr/>
            </p:nvSpPr>
            <p:spPr>
              <a:xfrm>
                <a:off x="5660213" y="5620512"/>
                <a:ext cx="301208" cy="201168"/>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474D418A-82CB-D67A-5841-81AF39FC18F5}"/>
                  </a:ext>
                </a:extLst>
              </p:cNvPr>
              <p:cNvSpPr/>
              <p:nvPr/>
            </p:nvSpPr>
            <p:spPr>
              <a:xfrm rot="10800000">
                <a:off x="11372624" y="2529538"/>
                <a:ext cx="301208" cy="201168"/>
              </a:xfrm>
              <a:prstGeom prst="right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076934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1" y="0"/>
            <a:ext cx="12191999" cy="1143000"/>
          </a:xfrm>
          <a:prstGeom prst="rect">
            <a:avLst/>
          </a:prstGeom>
          <a:noFill/>
        </p:spPr>
      </p:pic>
      <p:sp>
        <p:nvSpPr>
          <p:cNvPr id="3" name="Title 12">
            <a:extLst>
              <a:ext uri="{FF2B5EF4-FFF2-40B4-BE49-F238E27FC236}">
                <a16:creationId xmlns:a16="http://schemas.microsoft.com/office/drawing/2014/main" id="{B8E8B582-BC94-DF07-B20D-01566FFAA066}"/>
              </a:ext>
            </a:extLst>
          </p:cNvPr>
          <p:cNvSpPr txBox="1">
            <a:spLocks/>
          </p:cNvSpPr>
          <p:nvPr/>
        </p:nvSpPr>
        <p:spPr>
          <a:xfrm>
            <a:off x="424422" y="81150"/>
            <a:ext cx="11553023" cy="10489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FFC000"/>
                </a:solidFill>
              </a:rPr>
              <a:t>Authorized User &amp; Student– </a:t>
            </a:r>
            <a:r>
              <a:rPr lang="en-US" sz="3600">
                <a:solidFill>
                  <a:schemeClr val="bg1"/>
                </a:solidFill>
              </a:rPr>
              <a:t>Payment Portal Overview</a:t>
            </a:r>
          </a:p>
        </p:txBody>
      </p:sp>
      <p:grpSp>
        <p:nvGrpSpPr>
          <p:cNvPr id="8" name="Group 7">
            <a:extLst>
              <a:ext uri="{FF2B5EF4-FFF2-40B4-BE49-F238E27FC236}">
                <a16:creationId xmlns:a16="http://schemas.microsoft.com/office/drawing/2014/main" id="{1E9D1340-2B4C-8403-9211-03014B0DCEAD}"/>
              </a:ext>
            </a:extLst>
          </p:cNvPr>
          <p:cNvGrpSpPr/>
          <p:nvPr/>
        </p:nvGrpSpPr>
        <p:grpSpPr>
          <a:xfrm>
            <a:off x="4545505" y="2243881"/>
            <a:ext cx="7222074" cy="3632109"/>
            <a:chOff x="4096753" y="2442120"/>
            <a:chExt cx="7583321" cy="3635295"/>
          </a:xfrm>
        </p:grpSpPr>
        <p:grpSp>
          <p:nvGrpSpPr>
            <p:cNvPr id="10" name="Group 9">
              <a:extLst>
                <a:ext uri="{FF2B5EF4-FFF2-40B4-BE49-F238E27FC236}">
                  <a16:creationId xmlns:a16="http://schemas.microsoft.com/office/drawing/2014/main" id="{B0FC2A7E-63DA-A279-EFB3-46525CA297C3}"/>
                </a:ext>
              </a:extLst>
            </p:cNvPr>
            <p:cNvGrpSpPr/>
            <p:nvPr/>
          </p:nvGrpSpPr>
          <p:grpSpPr>
            <a:xfrm>
              <a:off x="4096753" y="2442120"/>
              <a:ext cx="7583321" cy="3635295"/>
              <a:chOff x="3797967" y="3773014"/>
              <a:chExt cx="5431510" cy="2461125"/>
            </a:xfrm>
          </p:grpSpPr>
          <p:grpSp>
            <p:nvGrpSpPr>
              <p:cNvPr id="12" name="Group 11">
                <a:extLst>
                  <a:ext uri="{FF2B5EF4-FFF2-40B4-BE49-F238E27FC236}">
                    <a16:creationId xmlns:a16="http://schemas.microsoft.com/office/drawing/2014/main" id="{0B6F8974-B6B9-AF0B-F26F-717DC8AC3C56}"/>
                  </a:ext>
                </a:extLst>
              </p:cNvPr>
              <p:cNvGrpSpPr/>
              <p:nvPr/>
            </p:nvGrpSpPr>
            <p:grpSpPr>
              <a:xfrm>
                <a:off x="3797967" y="3773014"/>
                <a:ext cx="5431510" cy="2461125"/>
                <a:chOff x="3797967" y="3773014"/>
                <a:chExt cx="5431510" cy="2461125"/>
              </a:xfrm>
            </p:grpSpPr>
            <p:grpSp>
              <p:nvGrpSpPr>
                <p:cNvPr id="15" name="Group 14">
                  <a:extLst>
                    <a:ext uri="{FF2B5EF4-FFF2-40B4-BE49-F238E27FC236}">
                      <a16:creationId xmlns:a16="http://schemas.microsoft.com/office/drawing/2014/main" id="{C9423C62-A854-4417-7112-2FA2ADA6BE00}"/>
                    </a:ext>
                  </a:extLst>
                </p:cNvPr>
                <p:cNvGrpSpPr/>
                <p:nvPr/>
              </p:nvGrpSpPr>
              <p:grpSpPr>
                <a:xfrm>
                  <a:off x="3797967" y="3773014"/>
                  <a:ext cx="5431510" cy="2461125"/>
                  <a:chOff x="3508746" y="3096718"/>
                  <a:chExt cx="4872272" cy="1838908"/>
                </a:xfrm>
              </p:grpSpPr>
              <p:grpSp>
                <p:nvGrpSpPr>
                  <p:cNvPr id="19" name="Group 18">
                    <a:extLst>
                      <a:ext uri="{FF2B5EF4-FFF2-40B4-BE49-F238E27FC236}">
                        <a16:creationId xmlns:a16="http://schemas.microsoft.com/office/drawing/2014/main" id="{CD2288A9-45E8-6020-4436-8CCEDE64C7D0}"/>
                      </a:ext>
                    </a:extLst>
                  </p:cNvPr>
                  <p:cNvGrpSpPr/>
                  <p:nvPr/>
                </p:nvGrpSpPr>
                <p:grpSpPr>
                  <a:xfrm>
                    <a:off x="3508746" y="3096718"/>
                    <a:ext cx="4872272" cy="421977"/>
                    <a:chOff x="3294746" y="3204844"/>
                    <a:chExt cx="4933673" cy="446934"/>
                  </a:xfrm>
                </p:grpSpPr>
                <p:pic>
                  <p:nvPicPr>
                    <p:cNvPr id="21" name="Picture 20">
                      <a:extLst>
                        <a:ext uri="{FF2B5EF4-FFF2-40B4-BE49-F238E27FC236}">
                          <a16:creationId xmlns:a16="http://schemas.microsoft.com/office/drawing/2014/main" id="{B71872E6-54CF-7F48-4589-FC569E701C29}"/>
                        </a:ext>
                      </a:extLst>
                    </p:cNvPr>
                    <p:cNvPicPr>
                      <a:picLocks noChangeAspect="1"/>
                    </p:cNvPicPr>
                    <p:nvPr/>
                  </p:nvPicPr>
                  <p:blipFill rotWithShape="1">
                    <a:blip r:embed="rId4"/>
                    <a:srcRect r="12093" b="75911"/>
                    <a:stretch/>
                  </p:blipFill>
                  <p:spPr>
                    <a:xfrm>
                      <a:off x="3294746" y="3204844"/>
                      <a:ext cx="4933673" cy="446934"/>
                    </a:xfrm>
                    <a:prstGeom prst="rect">
                      <a:avLst/>
                    </a:prstGeom>
                  </p:spPr>
                </p:pic>
                <p:sp>
                  <p:nvSpPr>
                    <p:cNvPr id="22" name="Rectangle 21">
                      <a:extLst>
                        <a:ext uri="{FF2B5EF4-FFF2-40B4-BE49-F238E27FC236}">
                          <a16:creationId xmlns:a16="http://schemas.microsoft.com/office/drawing/2014/main" id="{CE1318A7-CB1E-7E67-E77F-4268DE10DD6C}"/>
                        </a:ext>
                      </a:extLst>
                    </p:cNvPr>
                    <p:cNvSpPr/>
                    <p:nvPr/>
                  </p:nvSpPr>
                  <p:spPr>
                    <a:xfrm>
                      <a:off x="3337086" y="3265715"/>
                      <a:ext cx="1554228" cy="189121"/>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0" name="Picture 19">
                    <a:extLst>
                      <a:ext uri="{FF2B5EF4-FFF2-40B4-BE49-F238E27FC236}">
                        <a16:creationId xmlns:a16="http://schemas.microsoft.com/office/drawing/2014/main" id="{1F761E7C-E19D-04D1-D756-F5B6A0D0E7E0}"/>
                      </a:ext>
                    </a:extLst>
                  </p:cNvPr>
                  <p:cNvPicPr>
                    <a:picLocks noChangeAspect="1"/>
                  </p:cNvPicPr>
                  <p:nvPr/>
                </p:nvPicPr>
                <p:blipFill rotWithShape="1">
                  <a:blip r:embed="rId5"/>
                  <a:srcRect t="30081" r="49893" b="6423"/>
                  <a:stretch/>
                </p:blipFill>
                <p:spPr>
                  <a:xfrm>
                    <a:off x="3550559" y="3461658"/>
                    <a:ext cx="2964528" cy="1473968"/>
                  </a:xfrm>
                  <a:prstGeom prst="rect">
                    <a:avLst/>
                  </a:prstGeom>
                </p:spPr>
              </p:pic>
            </p:grpSp>
            <p:grpSp>
              <p:nvGrpSpPr>
                <p:cNvPr id="16" name="Group 15">
                  <a:extLst>
                    <a:ext uri="{FF2B5EF4-FFF2-40B4-BE49-F238E27FC236}">
                      <a16:creationId xmlns:a16="http://schemas.microsoft.com/office/drawing/2014/main" id="{0C254086-CD8E-4B53-F956-4BEC974AD44B}"/>
                    </a:ext>
                  </a:extLst>
                </p:cNvPr>
                <p:cNvGrpSpPr/>
                <p:nvPr/>
              </p:nvGrpSpPr>
              <p:grpSpPr>
                <a:xfrm>
                  <a:off x="6887244" y="4216987"/>
                  <a:ext cx="2342232" cy="1984737"/>
                  <a:chOff x="9337598" y="4603557"/>
                  <a:chExt cx="2661221" cy="1977279"/>
                </a:xfrm>
              </p:grpSpPr>
              <p:pic>
                <p:nvPicPr>
                  <p:cNvPr id="17" name="Picture 2">
                    <a:extLst>
                      <a:ext uri="{FF2B5EF4-FFF2-40B4-BE49-F238E27FC236}">
                        <a16:creationId xmlns:a16="http://schemas.microsoft.com/office/drawing/2014/main" id="{CBFD669E-7480-7A70-BF75-2C6633C23F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0205"/>
                  <a:stretch/>
                </p:blipFill>
                <p:spPr bwMode="auto">
                  <a:xfrm>
                    <a:off x="9337598" y="4615545"/>
                    <a:ext cx="2661221" cy="196529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1613B593-23A3-8AF6-5CC9-FFF2A724D91A}"/>
                      </a:ext>
                    </a:extLst>
                  </p:cNvPr>
                  <p:cNvSpPr/>
                  <p:nvPr/>
                </p:nvSpPr>
                <p:spPr>
                  <a:xfrm>
                    <a:off x="10319893" y="4603557"/>
                    <a:ext cx="999067" cy="185647"/>
                  </a:xfrm>
                  <a:prstGeom prst="rect">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C00000"/>
                      </a:solidFill>
                      <a:effectLst/>
                      <a:uLnTx/>
                      <a:uFillTx/>
                      <a:latin typeface="Calibri"/>
                      <a:ea typeface="+mn-ea"/>
                      <a:cs typeface="+mn-cs"/>
                    </a:endParaRPr>
                  </a:p>
                </p:txBody>
              </p:sp>
            </p:grpSp>
          </p:grpSp>
          <p:sp>
            <p:nvSpPr>
              <p:cNvPr id="13" name="Rectangle 12">
                <a:extLst>
                  <a:ext uri="{FF2B5EF4-FFF2-40B4-BE49-F238E27FC236}">
                    <a16:creationId xmlns:a16="http://schemas.microsoft.com/office/drawing/2014/main" id="{D04B4818-282C-3DD1-F2B1-09C1D13F9E5E}"/>
                  </a:ext>
                </a:extLst>
              </p:cNvPr>
              <p:cNvSpPr/>
              <p:nvPr/>
            </p:nvSpPr>
            <p:spPr>
              <a:xfrm>
                <a:off x="5555638" y="3849930"/>
                <a:ext cx="760379" cy="238978"/>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Straight Connector 13">
                <a:extLst>
                  <a:ext uri="{FF2B5EF4-FFF2-40B4-BE49-F238E27FC236}">
                    <a16:creationId xmlns:a16="http://schemas.microsoft.com/office/drawing/2014/main" id="{98D0B84F-3407-CB5A-0FD0-0ECEC33CA3BD}"/>
                  </a:ext>
                </a:extLst>
              </p:cNvPr>
              <p:cNvCxnSpPr>
                <a:cxnSpLocks/>
              </p:cNvCxnSpPr>
              <p:nvPr/>
            </p:nvCxnSpPr>
            <p:spPr>
              <a:xfrm flipH="1" flipV="1">
                <a:off x="4745013" y="3851628"/>
                <a:ext cx="562" cy="238978"/>
              </a:xfrm>
              <a:prstGeom prst="line">
                <a:avLst/>
              </a:prstGeom>
              <a:ln w="12700">
                <a:solidFill>
                  <a:srgbClr val="C00000"/>
                </a:solidFill>
              </a:ln>
            </p:spPr>
            <p:style>
              <a:lnRef idx="2">
                <a:schemeClr val="accent2"/>
              </a:lnRef>
              <a:fillRef idx="0">
                <a:schemeClr val="accent2"/>
              </a:fillRef>
              <a:effectRef idx="1">
                <a:schemeClr val="accent2"/>
              </a:effectRef>
              <a:fontRef idx="minor">
                <a:schemeClr val="tx1"/>
              </a:fontRef>
            </p:style>
          </p:cxnSp>
        </p:grpSp>
        <p:sp>
          <p:nvSpPr>
            <p:cNvPr id="11" name="Rectangle 10">
              <a:extLst>
                <a:ext uri="{FF2B5EF4-FFF2-40B4-BE49-F238E27FC236}">
                  <a16:creationId xmlns:a16="http://schemas.microsoft.com/office/drawing/2014/main" id="{CF74679E-9951-39B3-CABE-1FC2734C7A40}"/>
                </a:ext>
              </a:extLst>
            </p:cNvPr>
            <p:cNvSpPr/>
            <p:nvPr/>
          </p:nvSpPr>
          <p:spPr>
            <a:xfrm>
              <a:off x="5832088" y="3483418"/>
              <a:ext cx="1326995" cy="2380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a:extLst>
              <a:ext uri="{FF2B5EF4-FFF2-40B4-BE49-F238E27FC236}">
                <a16:creationId xmlns:a16="http://schemas.microsoft.com/office/drawing/2014/main" id="{725B4BA6-B8B4-DB5E-FCCA-CCF67E8B12A0}"/>
              </a:ext>
            </a:extLst>
          </p:cNvPr>
          <p:cNvGrpSpPr/>
          <p:nvPr/>
        </p:nvGrpSpPr>
        <p:grpSpPr>
          <a:xfrm>
            <a:off x="416076" y="1684772"/>
            <a:ext cx="3794828" cy="4608471"/>
            <a:chOff x="416076" y="1684772"/>
            <a:chExt cx="3794828" cy="4608471"/>
          </a:xfrm>
        </p:grpSpPr>
        <p:grpSp>
          <p:nvGrpSpPr>
            <p:cNvPr id="24" name="Group 23">
              <a:extLst>
                <a:ext uri="{FF2B5EF4-FFF2-40B4-BE49-F238E27FC236}">
                  <a16:creationId xmlns:a16="http://schemas.microsoft.com/office/drawing/2014/main" id="{34A7FCCC-6D01-3677-0E01-BECE74788B88}"/>
                </a:ext>
              </a:extLst>
            </p:cNvPr>
            <p:cNvGrpSpPr/>
            <p:nvPr/>
          </p:nvGrpSpPr>
          <p:grpSpPr>
            <a:xfrm>
              <a:off x="416076" y="1684772"/>
              <a:ext cx="3791937" cy="4608471"/>
              <a:chOff x="416076" y="1909849"/>
              <a:chExt cx="3791937" cy="4608471"/>
            </a:xfrm>
          </p:grpSpPr>
          <p:sp>
            <p:nvSpPr>
              <p:cNvPr id="30" name="TextBox 29">
                <a:extLst>
                  <a:ext uri="{FF2B5EF4-FFF2-40B4-BE49-F238E27FC236}">
                    <a16:creationId xmlns:a16="http://schemas.microsoft.com/office/drawing/2014/main" id="{078C11C3-D39E-9134-E356-F36C1AAA9E3B}"/>
                  </a:ext>
                </a:extLst>
              </p:cNvPr>
              <p:cNvSpPr txBox="1"/>
              <p:nvPr/>
            </p:nvSpPr>
            <p:spPr>
              <a:xfrm>
                <a:off x="547892" y="1909849"/>
                <a:ext cx="3428517" cy="400110"/>
              </a:xfrm>
              <a:prstGeom prst="rect">
                <a:avLst/>
              </a:prstGeom>
              <a:noFill/>
            </p:spPr>
            <p:txBody>
              <a:bodyPr wrap="square">
                <a:spAutoFit/>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Login @ </a:t>
                </a:r>
                <a:r>
                  <a:rPr kumimoji="0" lang="en-US" sz="2000" b="1" i="0" u="none" strike="noStrike" kern="1200" cap="none" spc="0" normalizeH="0" baseline="0" noProof="0">
                    <a:ln>
                      <a:noFill/>
                    </a:ln>
                    <a:solidFill>
                      <a:srgbClr val="C00000"/>
                    </a:solidFill>
                    <a:effectLst/>
                    <a:uLnTx/>
                    <a:uFillTx/>
                    <a:latin typeface="Aptos" panose="020B0004020202020204" pitchFamily="34" charset="0"/>
                    <a:ea typeface="+mn-ea"/>
                    <a:cs typeface="+mn-cs"/>
                  </a:rPr>
                  <a:t>bursar.uconn.edu </a:t>
                </a:r>
                <a:endParaRPr kumimoji="0" lang="en-US" sz="2000" b="1" i="0" u="none" strike="noStrike" kern="1200" cap="none" spc="0" normalizeH="0" baseline="0" noProof="0">
                  <a:ln>
                    <a:noFill/>
                  </a:ln>
                  <a:solidFill>
                    <a:srgbClr val="C00000"/>
                  </a:solidFill>
                  <a:effectLst/>
                  <a:uLnTx/>
                  <a:uFillTx/>
                  <a:latin typeface="Aptos" panose="020B0004020202020204" pitchFamily="34" charset="0"/>
                  <a:ea typeface="+mn-ea"/>
                  <a:cs typeface="Arial" panose="020B0604020202020204" pitchFamily="34" charset="0"/>
                </a:endParaRPr>
              </a:p>
            </p:txBody>
          </p:sp>
          <p:grpSp>
            <p:nvGrpSpPr>
              <p:cNvPr id="31" name="Group 30">
                <a:extLst>
                  <a:ext uri="{FF2B5EF4-FFF2-40B4-BE49-F238E27FC236}">
                    <a16:creationId xmlns:a16="http://schemas.microsoft.com/office/drawing/2014/main" id="{8E3CCEBB-73EA-6487-3BCA-46AFF8E7A38B}"/>
                  </a:ext>
                </a:extLst>
              </p:cNvPr>
              <p:cNvGrpSpPr/>
              <p:nvPr/>
            </p:nvGrpSpPr>
            <p:grpSpPr>
              <a:xfrm>
                <a:off x="416076" y="2454087"/>
                <a:ext cx="3791937" cy="4064233"/>
                <a:chOff x="308273" y="2320202"/>
                <a:chExt cx="3676968" cy="4168415"/>
              </a:xfrm>
            </p:grpSpPr>
            <p:pic>
              <p:nvPicPr>
                <p:cNvPr id="32" name="Picture 31">
                  <a:extLst>
                    <a:ext uri="{FF2B5EF4-FFF2-40B4-BE49-F238E27FC236}">
                      <a16:creationId xmlns:a16="http://schemas.microsoft.com/office/drawing/2014/main" id="{A2D5FD1E-4D5A-5F08-93A5-7371F2C6CD3B}"/>
                    </a:ext>
                  </a:extLst>
                </p:cNvPr>
                <p:cNvPicPr>
                  <a:picLocks noChangeAspect="1"/>
                </p:cNvPicPr>
                <p:nvPr/>
              </p:nvPicPr>
              <p:blipFill rotWithShape="1">
                <a:blip r:embed="rId7"/>
                <a:srcRect l="1158" t="8331" r="49023"/>
                <a:stretch/>
              </p:blipFill>
              <p:spPr>
                <a:xfrm>
                  <a:off x="308273" y="2320202"/>
                  <a:ext cx="3668876" cy="1973767"/>
                </a:xfrm>
                <a:prstGeom prst="rect">
                  <a:avLst/>
                </a:prstGeom>
                <a:ln>
                  <a:noFill/>
                </a:ln>
                <a:effectLst>
                  <a:outerShdw blurRad="292100" dist="139700" dir="2700000" algn="tl" rotWithShape="0">
                    <a:srgbClr val="333333">
                      <a:alpha val="65000"/>
                    </a:srgbClr>
                  </a:outerShdw>
                </a:effectLst>
              </p:spPr>
            </p:pic>
            <p:pic>
              <p:nvPicPr>
                <p:cNvPr id="33" name="Picture 32">
                  <a:extLst>
                    <a:ext uri="{FF2B5EF4-FFF2-40B4-BE49-F238E27FC236}">
                      <a16:creationId xmlns:a16="http://schemas.microsoft.com/office/drawing/2014/main" id="{D9972DA9-492D-6633-CD15-25A59A695370}"/>
                    </a:ext>
                  </a:extLst>
                </p:cNvPr>
                <p:cNvPicPr>
                  <a:picLocks noChangeAspect="1"/>
                </p:cNvPicPr>
                <p:nvPr/>
              </p:nvPicPr>
              <p:blipFill rotWithShape="1">
                <a:blip r:embed="rId7"/>
                <a:srcRect l="1246" r="48934"/>
                <a:stretch/>
              </p:blipFill>
              <p:spPr>
                <a:xfrm>
                  <a:off x="316365" y="4335479"/>
                  <a:ext cx="3668876" cy="2153138"/>
                </a:xfrm>
                <a:prstGeom prst="rect">
                  <a:avLst/>
                </a:prstGeom>
                <a:ln>
                  <a:noFill/>
                </a:ln>
                <a:effectLst>
                  <a:outerShdw blurRad="292100" dist="139700" dir="2700000" algn="tl" rotWithShape="0">
                    <a:srgbClr val="333333">
                      <a:alpha val="65000"/>
                    </a:srgbClr>
                  </a:outerShdw>
                </a:effectLst>
              </p:spPr>
            </p:pic>
          </p:grpSp>
        </p:grpSp>
        <p:sp>
          <p:nvSpPr>
            <p:cNvPr id="25" name="Rectangle 24">
              <a:extLst>
                <a:ext uri="{FF2B5EF4-FFF2-40B4-BE49-F238E27FC236}">
                  <a16:creationId xmlns:a16="http://schemas.microsoft.com/office/drawing/2014/main" id="{2A8DB9EF-2226-F342-5DF6-164F8146C237}"/>
                </a:ext>
              </a:extLst>
            </p:cNvPr>
            <p:cNvSpPr/>
            <p:nvPr/>
          </p:nvSpPr>
          <p:spPr>
            <a:xfrm>
              <a:off x="424421" y="4059936"/>
              <a:ext cx="3775247" cy="237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308E6C87-DC2A-D702-1C7B-2B1DAD0D39BD}"/>
                </a:ext>
              </a:extLst>
            </p:cNvPr>
            <p:cNvCxnSpPr>
              <a:cxnSpLocks/>
            </p:cNvCxnSpPr>
            <p:nvPr/>
          </p:nvCxnSpPr>
          <p:spPr>
            <a:xfrm>
              <a:off x="4190524" y="2229010"/>
              <a:ext cx="20380" cy="406423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15251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1" y="1"/>
            <a:ext cx="12192000" cy="1143000"/>
          </a:xfrm>
          <a:prstGeom prst="rect">
            <a:avLst/>
          </a:prstGeom>
          <a:noFill/>
        </p:spPr>
      </p:pic>
      <p:sp>
        <p:nvSpPr>
          <p:cNvPr id="3" name="Title 1">
            <a:extLst>
              <a:ext uri="{FF2B5EF4-FFF2-40B4-BE49-F238E27FC236}">
                <a16:creationId xmlns:a16="http://schemas.microsoft.com/office/drawing/2014/main" id="{924B1896-104D-4F52-3F16-66CC6CFF6787}"/>
              </a:ext>
            </a:extLst>
          </p:cNvPr>
          <p:cNvSpPr txBox="1">
            <a:spLocks/>
          </p:cNvSpPr>
          <p:nvPr/>
        </p:nvSpPr>
        <p:spPr>
          <a:xfrm>
            <a:off x="381000" y="241988"/>
            <a:ext cx="10972800" cy="7859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FFC000"/>
                </a:solidFill>
              </a:rPr>
              <a:t>Account Activity- </a:t>
            </a:r>
            <a:r>
              <a:rPr lang="en-US" sz="3600">
                <a:solidFill>
                  <a:schemeClr val="bg1"/>
                </a:solidFill>
              </a:rPr>
              <a:t>View &amp; Download Fee Bill</a:t>
            </a:r>
          </a:p>
        </p:txBody>
      </p:sp>
      <p:pic>
        <p:nvPicPr>
          <p:cNvPr id="7" name="Picture 6">
            <a:extLst>
              <a:ext uri="{FF2B5EF4-FFF2-40B4-BE49-F238E27FC236}">
                <a16:creationId xmlns:a16="http://schemas.microsoft.com/office/drawing/2014/main" id="{545E63BF-2353-9023-E84C-15DF4712A83E}"/>
              </a:ext>
            </a:extLst>
          </p:cNvPr>
          <p:cNvPicPr>
            <a:picLocks noChangeAspect="1"/>
          </p:cNvPicPr>
          <p:nvPr/>
        </p:nvPicPr>
        <p:blipFill>
          <a:blip r:embed="rId4"/>
          <a:stretch>
            <a:fillRect/>
          </a:stretch>
        </p:blipFill>
        <p:spPr>
          <a:xfrm>
            <a:off x="2204508" y="1508125"/>
            <a:ext cx="7782984" cy="744613"/>
          </a:xfrm>
          <a:prstGeom prst="rect">
            <a:avLst/>
          </a:prstGeom>
        </p:spPr>
      </p:pic>
      <p:grpSp>
        <p:nvGrpSpPr>
          <p:cNvPr id="8" name="Group 7">
            <a:extLst>
              <a:ext uri="{FF2B5EF4-FFF2-40B4-BE49-F238E27FC236}">
                <a16:creationId xmlns:a16="http://schemas.microsoft.com/office/drawing/2014/main" id="{1228898B-829A-7A55-C058-E2372416D448}"/>
              </a:ext>
            </a:extLst>
          </p:cNvPr>
          <p:cNvGrpSpPr/>
          <p:nvPr/>
        </p:nvGrpSpPr>
        <p:grpSpPr>
          <a:xfrm>
            <a:off x="6224452" y="2344447"/>
            <a:ext cx="4900508" cy="3993913"/>
            <a:chOff x="6413895" y="2588922"/>
            <a:chExt cx="4900508" cy="3993913"/>
          </a:xfrm>
        </p:grpSpPr>
        <p:grpSp>
          <p:nvGrpSpPr>
            <p:cNvPr id="9" name="Group 8">
              <a:extLst>
                <a:ext uri="{FF2B5EF4-FFF2-40B4-BE49-F238E27FC236}">
                  <a16:creationId xmlns:a16="http://schemas.microsoft.com/office/drawing/2014/main" id="{EC87EFD7-87C4-B198-34B9-E57240F80BEF}"/>
                </a:ext>
              </a:extLst>
            </p:cNvPr>
            <p:cNvGrpSpPr/>
            <p:nvPr/>
          </p:nvGrpSpPr>
          <p:grpSpPr>
            <a:xfrm>
              <a:off x="6413895" y="2588922"/>
              <a:ext cx="4900508" cy="3993913"/>
              <a:chOff x="6413895" y="2588922"/>
              <a:chExt cx="4900508" cy="3993913"/>
            </a:xfrm>
          </p:grpSpPr>
          <p:pic>
            <p:nvPicPr>
              <p:cNvPr id="12" name="Picture 11" descr="Table&#10;&#10;Description automatically generated">
                <a:extLst>
                  <a:ext uri="{FF2B5EF4-FFF2-40B4-BE49-F238E27FC236}">
                    <a16:creationId xmlns:a16="http://schemas.microsoft.com/office/drawing/2014/main" id="{639168B5-2AF6-9DCF-CE72-B2A8DF5CD63E}"/>
                  </a:ext>
                </a:extLst>
              </p:cNvPr>
              <p:cNvPicPr>
                <a:picLocks noChangeAspect="1"/>
              </p:cNvPicPr>
              <p:nvPr/>
            </p:nvPicPr>
            <p:blipFill>
              <a:blip r:embed="rId5"/>
              <a:stretch>
                <a:fillRect/>
              </a:stretch>
            </p:blipFill>
            <p:spPr>
              <a:xfrm>
                <a:off x="6413895" y="2588922"/>
                <a:ext cx="4900508" cy="3993913"/>
              </a:xfrm>
              <a:prstGeom prst="rect">
                <a:avLst/>
              </a:prstGeom>
              <a:noFill/>
            </p:spPr>
          </p:pic>
          <p:sp>
            <p:nvSpPr>
              <p:cNvPr id="13" name="Rectangle 12">
                <a:extLst>
                  <a:ext uri="{FF2B5EF4-FFF2-40B4-BE49-F238E27FC236}">
                    <a16:creationId xmlns:a16="http://schemas.microsoft.com/office/drawing/2014/main" id="{B2264A72-A813-5EC1-7343-B56032606C3C}"/>
                  </a:ext>
                </a:extLst>
              </p:cNvPr>
              <p:cNvSpPr/>
              <p:nvPr/>
            </p:nvSpPr>
            <p:spPr>
              <a:xfrm>
                <a:off x="7244080" y="4245889"/>
                <a:ext cx="1391920" cy="1381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B5BCC473-7F0F-CBB6-6995-1A5960A783E3}"/>
                  </a:ext>
                </a:extLst>
              </p:cNvPr>
              <p:cNvSpPr/>
              <p:nvPr/>
            </p:nvSpPr>
            <p:spPr>
              <a:xfrm>
                <a:off x="7244080" y="3535445"/>
                <a:ext cx="579120" cy="142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437FEEE-DB61-E868-6507-6EFB7BCE38C8}"/>
                  </a:ext>
                </a:extLst>
              </p:cNvPr>
              <p:cNvSpPr/>
              <p:nvPr/>
            </p:nvSpPr>
            <p:spPr>
              <a:xfrm>
                <a:off x="7081520" y="3778157"/>
                <a:ext cx="843280" cy="1426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566F6B0-11D1-1AE8-E62A-F20243806BAD}"/>
                  </a:ext>
                </a:extLst>
              </p:cNvPr>
              <p:cNvSpPr/>
              <p:nvPr/>
            </p:nvSpPr>
            <p:spPr>
              <a:xfrm>
                <a:off x="7345680" y="6074689"/>
                <a:ext cx="579120" cy="243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0" name="Rectangle 9">
              <a:extLst>
                <a:ext uri="{FF2B5EF4-FFF2-40B4-BE49-F238E27FC236}">
                  <a16:creationId xmlns:a16="http://schemas.microsoft.com/office/drawing/2014/main" id="{7ECF761F-D881-6545-D749-A9AC8DD4745D}"/>
                </a:ext>
              </a:extLst>
            </p:cNvPr>
            <p:cNvSpPr/>
            <p:nvPr/>
          </p:nvSpPr>
          <p:spPr>
            <a:xfrm>
              <a:off x="6802244" y="4248614"/>
              <a:ext cx="272167" cy="1304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2C0F86CE-AC07-F9A7-0542-912528B2F6B1}"/>
                </a:ext>
              </a:extLst>
            </p:cNvPr>
            <p:cNvSpPr/>
            <p:nvPr/>
          </p:nvSpPr>
          <p:spPr>
            <a:xfrm>
              <a:off x="6802244" y="6074689"/>
              <a:ext cx="272167" cy="2438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5899970F-B0AC-A7B4-00BF-6B939FAAA170}"/>
              </a:ext>
            </a:extLst>
          </p:cNvPr>
          <p:cNvGrpSpPr/>
          <p:nvPr/>
        </p:nvGrpSpPr>
        <p:grpSpPr>
          <a:xfrm>
            <a:off x="790619" y="2210293"/>
            <a:ext cx="3996173" cy="4262219"/>
            <a:chOff x="980062" y="2454768"/>
            <a:chExt cx="3996173" cy="4262219"/>
          </a:xfrm>
        </p:grpSpPr>
        <p:grpSp>
          <p:nvGrpSpPr>
            <p:cNvPr id="18" name="Group 17">
              <a:extLst>
                <a:ext uri="{FF2B5EF4-FFF2-40B4-BE49-F238E27FC236}">
                  <a16:creationId xmlns:a16="http://schemas.microsoft.com/office/drawing/2014/main" id="{82FBEBA1-A15E-213F-3A84-82FA0C5EA311}"/>
                </a:ext>
              </a:extLst>
            </p:cNvPr>
            <p:cNvGrpSpPr/>
            <p:nvPr/>
          </p:nvGrpSpPr>
          <p:grpSpPr>
            <a:xfrm>
              <a:off x="980062" y="2454768"/>
              <a:ext cx="3996173" cy="4262219"/>
              <a:chOff x="980062" y="2454768"/>
              <a:chExt cx="3996173" cy="4262219"/>
            </a:xfrm>
          </p:grpSpPr>
          <p:grpSp>
            <p:nvGrpSpPr>
              <p:cNvPr id="20" name="Group 19">
                <a:extLst>
                  <a:ext uri="{FF2B5EF4-FFF2-40B4-BE49-F238E27FC236}">
                    <a16:creationId xmlns:a16="http://schemas.microsoft.com/office/drawing/2014/main" id="{A5053232-89F0-1B17-8F35-6A9639F5A5F7}"/>
                  </a:ext>
                </a:extLst>
              </p:cNvPr>
              <p:cNvGrpSpPr/>
              <p:nvPr/>
            </p:nvGrpSpPr>
            <p:grpSpPr>
              <a:xfrm>
                <a:off x="980062" y="2454768"/>
                <a:ext cx="3996173" cy="4262219"/>
                <a:chOff x="6040853" y="1946836"/>
                <a:chExt cx="2997130" cy="3196664"/>
              </a:xfrm>
            </p:grpSpPr>
            <p:pic>
              <p:nvPicPr>
                <p:cNvPr id="22" name="Picture 21">
                  <a:extLst>
                    <a:ext uri="{FF2B5EF4-FFF2-40B4-BE49-F238E27FC236}">
                      <a16:creationId xmlns:a16="http://schemas.microsoft.com/office/drawing/2014/main" id="{A3BA01CC-7346-37EF-8C25-F90D76DC8684}"/>
                    </a:ext>
                  </a:extLst>
                </p:cNvPr>
                <p:cNvPicPr>
                  <a:picLocks noChangeAspect="1"/>
                </p:cNvPicPr>
                <p:nvPr/>
              </p:nvPicPr>
              <p:blipFill rotWithShape="1">
                <a:blip r:embed="rId6"/>
                <a:srcRect l="67818" t="64848"/>
                <a:stretch/>
              </p:blipFill>
              <p:spPr>
                <a:xfrm>
                  <a:off x="6225781" y="3931920"/>
                  <a:ext cx="2812202" cy="1211580"/>
                </a:xfrm>
                <a:prstGeom prst="rect">
                  <a:avLst/>
                </a:prstGeom>
              </p:spPr>
            </p:pic>
            <p:pic>
              <p:nvPicPr>
                <p:cNvPr id="23" name="Picture 22">
                  <a:extLst>
                    <a:ext uri="{FF2B5EF4-FFF2-40B4-BE49-F238E27FC236}">
                      <a16:creationId xmlns:a16="http://schemas.microsoft.com/office/drawing/2014/main" id="{A889D4BF-E0C5-F019-73E2-770BD4FEBFB7}"/>
                    </a:ext>
                  </a:extLst>
                </p:cNvPr>
                <p:cNvPicPr>
                  <a:picLocks noChangeAspect="1"/>
                </p:cNvPicPr>
                <p:nvPr/>
              </p:nvPicPr>
              <p:blipFill>
                <a:blip r:embed="rId7"/>
                <a:stretch>
                  <a:fillRect/>
                </a:stretch>
              </p:blipFill>
              <p:spPr>
                <a:xfrm>
                  <a:off x="6040853" y="1946836"/>
                  <a:ext cx="2812202" cy="1985084"/>
                </a:xfrm>
                <a:prstGeom prst="rect">
                  <a:avLst/>
                </a:prstGeom>
              </p:spPr>
            </p:pic>
          </p:grpSp>
          <p:sp>
            <p:nvSpPr>
              <p:cNvPr id="21" name="Rectangle 20">
                <a:extLst>
                  <a:ext uri="{FF2B5EF4-FFF2-40B4-BE49-F238E27FC236}">
                    <a16:creationId xmlns:a16="http://schemas.microsoft.com/office/drawing/2014/main" id="{5209706F-15F0-2EA9-8B0D-3B5E6869720F}"/>
                  </a:ext>
                </a:extLst>
              </p:cNvPr>
              <p:cNvSpPr/>
              <p:nvPr/>
            </p:nvSpPr>
            <p:spPr>
              <a:xfrm>
                <a:off x="3379316" y="6278880"/>
                <a:ext cx="1071881" cy="253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19" name="Straight Connector 18">
              <a:extLst>
                <a:ext uri="{FF2B5EF4-FFF2-40B4-BE49-F238E27FC236}">
                  <a16:creationId xmlns:a16="http://schemas.microsoft.com/office/drawing/2014/main" id="{5376F264-6401-243C-FFC5-79357A2CD633}"/>
                </a:ext>
              </a:extLst>
            </p:cNvPr>
            <p:cNvCxnSpPr/>
            <p:nvPr/>
          </p:nvCxnSpPr>
          <p:spPr>
            <a:xfrm>
              <a:off x="1226633" y="5352585"/>
              <a:ext cx="0" cy="1190599"/>
            </a:xfrm>
            <a:prstGeom prst="line">
              <a:avLst/>
            </a:prstGeom>
            <a:ln w="12700">
              <a:solidFill>
                <a:schemeClr val="tx2">
                  <a:lumMod val="50000"/>
                </a:schemeClr>
              </a:solidFill>
            </a:ln>
            <a:effectLst/>
          </p:spPr>
          <p:style>
            <a:lnRef idx="2">
              <a:schemeClr val="dk1"/>
            </a:lnRef>
            <a:fillRef idx="0">
              <a:schemeClr val="dk1"/>
            </a:fillRef>
            <a:effectRef idx="1">
              <a:schemeClr val="dk1"/>
            </a:effectRef>
            <a:fontRef idx="minor">
              <a:schemeClr val="tx1"/>
            </a:fontRef>
          </p:style>
        </p:cxnSp>
      </p:grpSp>
      <p:sp>
        <p:nvSpPr>
          <p:cNvPr id="24" name="Rectangle 23">
            <a:extLst>
              <a:ext uri="{FF2B5EF4-FFF2-40B4-BE49-F238E27FC236}">
                <a16:creationId xmlns:a16="http://schemas.microsoft.com/office/drawing/2014/main" id="{5733142A-2844-E641-3AC8-0D1EB6FFDD2E}"/>
              </a:ext>
            </a:extLst>
          </p:cNvPr>
          <p:cNvSpPr/>
          <p:nvPr/>
        </p:nvSpPr>
        <p:spPr>
          <a:xfrm>
            <a:off x="8610600" y="4001414"/>
            <a:ext cx="2416629" cy="13074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603C44-FF3F-53A0-E652-5C507259DA2F}"/>
              </a:ext>
            </a:extLst>
          </p:cNvPr>
          <p:cNvSpPr/>
          <p:nvPr/>
        </p:nvSpPr>
        <p:spPr>
          <a:xfrm>
            <a:off x="9818915" y="5276174"/>
            <a:ext cx="903514" cy="23199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446310F-DDB1-FEDC-EC2D-A4C31254CD70}"/>
              </a:ext>
            </a:extLst>
          </p:cNvPr>
          <p:cNvSpPr/>
          <p:nvPr/>
        </p:nvSpPr>
        <p:spPr>
          <a:xfrm>
            <a:off x="9818915" y="6067063"/>
            <a:ext cx="903514" cy="23199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865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1" y="0"/>
            <a:ext cx="12191999" cy="1143000"/>
          </a:xfrm>
          <a:prstGeom prst="rect">
            <a:avLst/>
          </a:prstGeom>
          <a:noFill/>
        </p:spPr>
      </p:pic>
      <p:sp>
        <p:nvSpPr>
          <p:cNvPr id="3" name="Title 1">
            <a:extLst>
              <a:ext uri="{FF2B5EF4-FFF2-40B4-BE49-F238E27FC236}">
                <a16:creationId xmlns:a16="http://schemas.microsoft.com/office/drawing/2014/main" id="{246E2002-19BC-1E4D-13F0-036F2CEEB21F}"/>
              </a:ext>
            </a:extLst>
          </p:cNvPr>
          <p:cNvSpPr txBox="1">
            <a:spLocks/>
          </p:cNvSpPr>
          <p:nvPr/>
        </p:nvSpPr>
        <p:spPr>
          <a:xfrm>
            <a:off x="499432" y="231291"/>
            <a:ext cx="10972800" cy="705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rgbClr val="FFC000"/>
                </a:solidFill>
              </a:rPr>
              <a:t>Account Summary- </a:t>
            </a:r>
            <a:r>
              <a:rPr lang="en-US" sz="3600">
                <a:solidFill>
                  <a:schemeClr val="bg1"/>
                </a:solidFill>
              </a:rPr>
              <a:t>Payment Options</a:t>
            </a:r>
          </a:p>
        </p:txBody>
      </p:sp>
      <p:sp>
        <p:nvSpPr>
          <p:cNvPr id="7" name="TextBox 6">
            <a:extLst>
              <a:ext uri="{FF2B5EF4-FFF2-40B4-BE49-F238E27FC236}">
                <a16:creationId xmlns:a16="http://schemas.microsoft.com/office/drawing/2014/main" id="{04ED9F26-D597-B4DA-1856-E069852B5A74}"/>
              </a:ext>
            </a:extLst>
          </p:cNvPr>
          <p:cNvSpPr txBox="1"/>
          <p:nvPr/>
        </p:nvSpPr>
        <p:spPr>
          <a:xfrm>
            <a:off x="2780639" y="1480370"/>
            <a:ext cx="8911929" cy="4934684"/>
          </a:xfrm>
          <a:prstGeom prst="rect">
            <a:avLst/>
          </a:prstGeom>
          <a:noFill/>
        </p:spPr>
        <p:txBody>
          <a:bodyPr wrap="square">
            <a:spAutoFit/>
          </a:bodyPr>
          <a:lstStyle/>
          <a:p>
            <a:pPr marL="0" marR="0" lvl="0" indent="0" algn="l" defTabSz="609570" rtl="0" eaLnBrk="1" fontAlgn="auto" latinLnBrk="0" hangingPunct="1">
              <a:lnSpc>
                <a:spcPct val="100000"/>
              </a:lnSpc>
              <a:spcBef>
                <a:spcPts val="432"/>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3 Types of Electronic Payments </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E-check</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Credit &amp; Debit Card (2.75% Convenience fee)</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Wire transfer – </a:t>
            </a:r>
            <a:r>
              <a:rPr lang="en-US" sz="1600">
                <a:solidFill>
                  <a:prstClr val="black"/>
                </a:solidFill>
                <a:latin typeface="Aptos" panose="020B0004020202020204" pitchFamily="34" charset="0"/>
                <a:cs typeface="Arial" panose="020B0604020202020204" pitchFamily="34" charset="0"/>
              </a:rPr>
              <a:t>Convera &amp; Flywire (International Students- No </a:t>
            </a: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US bank account or US address)</a:t>
            </a:r>
          </a:p>
          <a:p>
            <a:pPr lvl="1" defTabSz="609570">
              <a:spcBef>
                <a:spcPts val="432"/>
              </a:spcBef>
              <a:defRPr/>
            </a:pPr>
            <a:endParaRPr lang="en-US" sz="800">
              <a:solidFill>
                <a:prstClr val="black"/>
              </a:solidFill>
              <a:latin typeface="Aptos" panose="020B0004020202020204" pitchFamily="34" charset="0"/>
              <a:cs typeface="Arial" panose="020B0604020202020204" pitchFamily="34" charset="0"/>
            </a:endParaRPr>
          </a:p>
          <a:p>
            <a:pPr defTabSz="609570">
              <a:spcBef>
                <a:spcPts val="432"/>
              </a:spcBef>
              <a:defRPr/>
            </a:pPr>
            <a:r>
              <a:rPr kumimoji="0" lang="en-US"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Mailing Check, Money Order &amp; 529 Payments (No Cash Excepted)</a:t>
            </a:r>
          </a:p>
          <a:p>
            <a:pPr marL="285750" indent="-285750" defTabSz="609570">
              <a:buFont typeface="Wingdings" panose="05000000000000000000" pitchFamily="2" charset="2"/>
              <a:buChar char="ü"/>
              <a:defRPr/>
            </a:pPr>
            <a:r>
              <a:rPr lang="en-US" sz="1600">
                <a:solidFill>
                  <a:prstClr val="black"/>
                </a:solidFill>
                <a:latin typeface="Aptos" panose="020B0004020202020204" pitchFamily="34" charset="0"/>
                <a:cs typeface="Arial" panose="020B0604020202020204" pitchFamily="34" charset="0"/>
              </a:rPr>
              <a:t>Payments MUST be sent </a:t>
            </a:r>
            <a:r>
              <a:rPr lang="en-US" sz="1600" b="1" u="sng">
                <a:solidFill>
                  <a:srgbClr val="C00000"/>
                </a:solidFill>
                <a:latin typeface="Aptos" panose="020B0004020202020204" pitchFamily="34" charset="0"/>
                <a:cs typeface="Arial" panose="020B0604020202020204" pitchFamily="34" charset="0"/>
              </a:rPr>
              <a:t>2-4 weeks before due date </a:t>
            </a:r>
            <a:r>
              <a:rPr lang="en-US" sz="1600">
                <a:solidFill>
                  <a:prstClr val="black"/>
                </a:solidFill>
                <a:latin typeface="Aptos" panose="020B0004020202020204" pitchFamily="34" charset="0"/>
                <a:cs typeface="Arial" panose="020B0604020202020204" pitchFamily="34" charset="0"/>
              </a:rPr>
              <a:t>to avoid receiving holds and late fees.</a:t>
            </a:r>
          </a:p>
          <a:p>
            <a:pPr marL="285750" indent="-285750" defTabSz="609570">
              <a:buFont typeface="Wingdings" panose="05000000000000000000" pitchFamily="2" charset="2"/>
              <a:buChar char="ü"/>
              <a:defRPr/>
            </a:pPr>
            <a:r>
              <a:rPr lang="en-US" sz="1600">
                <a:solidFill>
                  <a:prstClr val="black"/>
                </a:solidFill>
                <a:latin typeface="Aptos" panose="020B0004020202020204" pitchFamily="34" charset="0"/>
                <a:cs typeface="Arial" panose="020B0604020202020204" pitchFamily="34" charset="0"/>
              </a:rPr>
              <a:t>529 account holder must contact the plan provider to send payment</a:t>
            </a:r>
          </a:p>
          <a:p>
            <a:pPr marL="285750" indent="-285750" defTabSz="609570">
              <a:buFont typeface="Wingdings" panose="05000000000000000000" pitchFamily="2" charset="2"/>
              <a:buChar char="ü"/>
              <a:defRPr/>
            </a:pPr>
            <a:r>
              <a:rPr lang="en-US" sz="1600">
                <a:solidFill>
                  <a:prstClr val="black"/>
                </a:solidFill>
                <a:latin typeface="Aptos" panose="020B0004020202020204" pitchFamily="34" charset="0"/>
                <a:cs typeface="Arial" panose="020B0604020202020204" pitchFamily="34" charset="0"/>
              </a:rPr>
              <a:t>Send mail payments to address:</a:t>
            </a:r>
          </a:p>
          <a:p>
            <a:pPr lvl="1" defTabSz="609570">
              <a:defRPr/>
            </a:pPr>
            <a:endParaRPr kumimoji="0" lang="en-US" sz="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a:p>
            <a:pPr lvl="0" algn="ctr" defTabSz="609570">
              <a:defRPr/>
            </a:pPr>
            <a:r>
              <a:rPr lang="en-US" sz="1600" b="1">
                <a:solidFill>
                  <a:prstClr val="black"/>
                </a:solidFill>
                <a:latin typeface="Aptos" panose="020B0004020202020204" pitchFamily="34" charset="0"/>
                <a:cs typeface="Arial" panose="020B0604020202020204" pitchFamily="34" charset="0"/>
              </a:rPr>
              <a:t>University of Connecticut</a:t>
            </a:r>
          </a:p>
          <a:p>
            <a:pPr lvl="0" algn="ctr" defTabSz="609570">
              <a:defRPr/>
            </a:pPr>
            <a:r>
              <a:rPr lang="en-US" sz="1600" b="1">
                <a:solidFill>
                  <a:prstClr val="black"/>
                </a:solidFill>
                <a:latin typeface="Aptos" panose="020B0004020202020204" pitchFamily="34" charset="0"/>
                <a:cs typeface="Arial" panose="020B0604020202020204" pitchFamily="34" charset="0"/>
              </a:rPr>
              <a:t>233 Glenbrook Rd, </a:t>
            </a:r>
            <a:r>
              <a:rPr lang="en-US" sz="1600" b="1">
                <a:solidFill>
                  <a:srgbClr val="C00000"/>
                </a:solidFill>
                <a:latin typeface="Aptos" panose="020B0004020202020204" pitchFamily="34" charset="0"/>
                <a:cs typeface="Arial" panose="020B0604020202020204" pitchFamily="34" charset="0"/>
              </a:rPr>
              <a:t>Unit 4100</a:t>
            </a:r>
          </a:p>
          <a:p>
            <a:pPr lvl="0" algn="ctr" defTabSz="609570">
              <a:defRPr/>
            </a:pPr>
            <a:r>
              <a:rPr lang="en-US" sz="1600" b="1">
                <a:solidFill>
                  <a:prstClr val="black"/>
                </a:solidFill>
                <a:latin typeface="Aptos" panose="020B0004020202020204" pitchFamily="34" charset="0"/>
                <a:cs typeface="Arial" panose="020B0604020202020204" pitchFamily="34" charset="0"/>
              </a:rPr>
              <a:t>Storrs, CT 06269</a:t>
            </a:r>
          </a:p>
          <a:p>
            <a:pPr lvl="0" algn="ctr" defTabSz="609570">
              <a:defRPr/>
            </a:pPr>
            <a:endParaRPr kumimoji="0" lang="en-US" sz="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a:p>
            <a:pPr marL="342900" indent="-342900" defTabSz="609570">
              <a:spcBef>
                <a:spcPts val="432"/>
              </a:spcBef>
              <a:buFont typeface="Wingdings" panose="05000000000000000000" pitchFamily="2" charset="2"/>
              <a:buChar char="ü"/>
              <a:defRPr/>
            </a:pPr>
            <a:r>
              <a:rPr lang="en-US" sz="1600">
                <a:solidFill>
                  <a:prstClr val="black"/>
                </a:solidFill>
                <a:latin typeface="Aptos" panose="020B0004020202020204" pitchFamily="34" charset="0"/>
                <a:cs typeface="Arial" panose="020B0604020202020204" pitchFamily="34" charset="0"/>
              </a:rPr>
              <a:t>MUST include UNIT 4100 in address, students name and PeopleSoft ID on check</a:t>
            </a:r>
          </a:p>
          <a:p>
            <a:pPr marL="342900" indent="-342900" defTabSz="609570">
              <a:spcBef>
                <a:spcPts val="432"/>
              </a:spcBef>
              <a:buFont typeface="Wingdings" panose="05000000000000000000" pitchFamily="2" charset="2"/>
              <a:buChar char="ü"/>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Drop box available- Wilbur Cross Building (Storrs) &amp; regional campuses </a:t>
            </a:r>
            <a:endParaRPr kumimoji="0" lang="en-US" sz="1600" b="0" i="0" u="none" strike="noStrike" kern="1200" cap="none" spc="0" normalizeH="0" baseline="0" noProof="0">
              <a:ln>
                <a:noFill/>
              </a:ln>
              <a:solidFill>
                <a:srgbClr val="C00000"/>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C00000"/>
              </a:solidFill>
              <a:effectLst/>
              <a:uLnTx/>
              <a:uFillTx/>
              <a:latin typeface="Aptos" panose="020B0004020202020204" pitchFamily="34" charset="0"/>
              <a:ea typeface="+mn-ea"/>
              <a:cs typeface="Arial" panose="020B06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Payment Plans </a:t>
            </a:r>
          </a:p>
          <a:p>
            <a:pPr marL="0" marR="0" lvl="0" indent="0" algn="l" defTabSz="60957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88937B73-782D-6321-C37C-9428DA753056}"/>
              </a:ext>
            </a:extLst>
          </p:cNvPr>
          <p:cNvPicPr>
            <a:picLocks noChangeAspect="1"/>
          </p:cNvPicPr>
          <p:nvPr/>
        </p:nvPicPr>
        <p:blipFill rotWithShape="1">
          <a:blip r:embed="rId4"/>
          <a:srcRect l="72298" t="8005" r="4571" b="23194"/>
          <a:stretch/>
        </p:blipFill>
        <p:spPr>
          <a:xfrm>
            <a:off x="499432" y="1589888"/>
            <a:ext cx="1739573" cy="1683309"/>
          </a:xfrm>
          <a:prstGeom prst="rect">
            <a:avLst/>
          </a:prstGeom>
        </p:spPr>
      </p:pic>
      <p:pic>
        <p:nvPicPr>
          <p:cNvPr id="22" name="Picture 21">
            <a:extLst>
              <a:ext uri="{FF2B5EF4-FFF2-40B4-BE49-F238E27FC236}">
                <a16:creationId xmlns:a16="http://schemas.microsoft.com/office/drawing/2014/main" id="{BB02D1F2-31A4-0444-0934-01C86EC7CBD0}"/>
              </a:ext>
            </a:extLst>
          </p:cNvPr>
          <p:cNvPicPr>
            <a:picLocks noChangeAspect="1"/>
          </p:cNvPicPr>
          <p:nvPr/>
        </p:nvPicPr>
        <p:blipFill>
          <a:blip r:embed="rId5"/>
          <a:stretch>
            <a:fillRect/>
          </a:stretch>
        </p:blipFill>
        <p:spPr>
          <a:xfrm>
            <a:off x="882337" y="4940831"/>
            <a:ext cx="1454225" cy="1257365"/>
          </a:xfrm>
          <a:prstGeom prst="rect">
            <a:avLst/>
          </a:prstGeom>
        </p:spPr>
      </p:pic>
      <p:pic>
        <p:nvPicPr>
          <p:cNvPr id="24" name="Picture 23">
            <a:extLst>
              <a:ext uri="{FF2B5EF4-FFF2-40B4-BE49-F238E27FC236}">
                <a16:creationId xmlns:a16="http://schemas.microsoft.com/office/drawing/2014/main" id="{AAFF0854-84FF-E386-640D-C7BA70E2F47D}"/>
              </a:ext>
            </a:extLst>
          </p:cNvPr>
          <p:cNvPicPr>
            <a:picLocks noChangeAspect="1"/>
          </p:cNvPicPr>
          <p:nvPr/>
        </p:nvPicPr>
        <p:blipFill>
          <a:blip r:embed="rId6"/>
          <a:stretch>
            <a:fillRect/>
          </a:stretch>
        </p:blipFill>
        <p:spPr>
          <a:xfrm>
            <a:off x="838988" y="3584804"/>
            <a:ext cx="1242089" cy="762945"/>
          </a:xfrm>
          <a:prstGeom prst="rect">
            <a:avLst/>
          </a:prstGeom>
        </p:spPr>
      </p:pic>
    </p:spTree>
    <p:extLst>
      <p:ext uri="{BB962C8B-B14F-4D97-AF65-F5344CB8AC3E}">
        <p14:creationId xmlns:p14="http://schemas.microsoft.com/office/powerpoint/2010/main" val="202322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1" y="0"/>
            <a:ext cx="12191999" cy="1143000"/>
          </a:xfrm>
          <a:prstGeom prst="rect">
            <a:avLst/>
          </a:prstGeom>
          <a:noFill/>
        </p:spPr>
      </p:pic>
      <p:sp>
        <p:nvSpPr>
          <p:cNvPr id="27" name="TextBox 26">
            <a:extLst>
              <a:ext uri="{FF2B5EF4-FFF2-40B4-BE49-F238E27FC236}">
                <a16:creationId xmlns:a16="http://schemas.microsoft.com/office/drawing/2014/main" id="{8C334232-652C-1861-50DD-859642A207A7}"/>
              </a:ext>
            </a:extLst>
          </p:cNvPr>
          <p:cNvSpPr txBox="1"/>
          <p:nvPr/>
        </p:nvSpPr>
        <p:spPr>
          <a:xfrm>
            <a:off x="503107" y="275499"/>
            <a:ext cx="10735733" cy="646331"/>
          </a:xfrm>
          <a:prstGeom prst="rect">
            <a:avLst/>
          </a:prstGeom>
          <a:noFill/>
        </p:spPr>
        <p:txBody>
          <a:bodyPr wrap="square">
            <a:spAutoFit/>
          </a:bodyPr>
          <a:lstStyle/>
          <a:p>
            <a:pPr defTabSz="609570">
              <a:defRPr/>
            </a:pPr>
            <a:r>
              <a:rPr lang="en-US" sz="3600">
                <a:solidFill>
                  <a:srgbClr val="FFC000"/>
                </a:solidFill>
                <a:latin typeface="Arial"/>
                <a:cs typeface="Arial"/>
              </a:rPr>
              <a:t>Payment Plans</a:t>
            </a:r>
            <a:endParaRPr lang="en-US" sz="3600">
              <a:solidFill>
                <a:srgbClr val="FFC000"/>
              </a:solidFill>
              <a:latin typeface="Calibri"/>
            </a:endParaRPr>
          </a:p>
        </p:txBody>
      </p:sp>
      <p:sp>
        <p:nvSpPr>
          <p:cNvPr id="28" name="TextBox 27">
            <a:extLst>
              <a:ext uri="{FF2B5EF4-FFF2-40B4-BE49-F238E27FC236}">
                <a16:creationId xmlns:a16="http://schemas.microsoft.com/office/drawing/2014/main" id="{2FF71136-B5E0-14DC-9D15-9C68AC2E4EFA}"/>
              </a:ext>
            </a:extLst>
          </p:cNvPr>
          <p:cNvSpPr txBox="1"/>
          <p:nvPr/>
        </p:nvSpPr>
        <p:spPr>
          <a:xfrm>
            <a:off x="346085" y="2207778"/>
            <a:ext cx="5296588" cy="3981071"/>
          </a:xfrm>
          <a:prstGeom prst="rect">
            <a:avLst/>
          </a:prstGeom>
        </p:spPr>
        <p:txBody>
          <a:bodyPr vert="horz" lIns="121920" tIns="60960" rIns="121920" bIns="60960" rtlCol="0" anchor="t">
            <a:noAutofit/>
          </a:bodyPr>
          <a:lstStyle/>
          <a:p>
            <a:pPr marL="608965" lvl="1" defTabSz="609570">
              <a:spcBef>
                <a:spcPct val="20000"/>
              </a:spcBef>
              <a:defRPr/>
            </a:pPr>
            <a:endParaRPr lang="en-US" sz="1000" b="1">
              <a:solidFill>
                <a:prstClr val="black"/>
              </a:solidFill>
              <a:cs typeface="Arial"/>
            </a:endParaRPr>
          </a:p>
          <a:p>
            <a:pPr marL="494665" indent="-342900" defTabSz="609570">
              <a:spcBef>
                <a:spcPct val="20000"/>
              </a:spcBef>
              <a:buFont typeface="Wingdings" panose="05000000000000000000" pitchFamily="2" charset="2"/>
              <a:buChar char="ü"/>
              <a:defRPr/>
            </a:pPr>
            <a:r>
              <a:rPr lang="en-US" sz="1600" b="1">
                <a:solidFill>
                  <a:prstClr val="black"/>
                </a:solidFill>
                <a:cs typeface="Arial"/>
              </a:rPr>
              <a:t>Fall &amp; Spring ONLY</a:t>
            </a:r>
          </a:p>
          <a:p>
            <a:pPr marL="494665" indent="-342900" defTabSz="609570">
              <a:spcBef>
                <a:spcPct val="20000"/>
              </a:spcBef>
              <a:buFont typeface="Wingdings" panose="05000000000000000000" pitchFamily="2" charset="2"/>
              <a:buChar char="ü"/>
              <a:defRPr/>
            </a:pPr>
            <a:r>
              <a:rPr lang="en-US" sz="1600" b="1">
                <a:solidFill>
                  <a:prstClr val="black"/>
                </a:solidFill>
                <a:cs typeface="Arial"/>
              </a:rPr>
              <a:t>5, 4 &amp; 3 Installment Payment Plans</a:t>
            </a:r>
          </a:p>
          <a:p>
            <a:pPr marL="494665" indent="-342900" defTabSz="609570">
              <a:spcBef>
                <a:spcPct val="20000"/>
              </a:spcBef>
              <a:buFont typeface="Wingdings" panose="05000000000000000000" pitchFamily="2" charset="2"/>
              <a:buChar char="ü"/>
              <a:defRPr/>
            </a:pPr>
            <a:r>
              <a:rPr lang="en-US" sz="1600" b="1">
                <a:solidFill>
                  <a:prstClr val="black"/>
                </a:solidFill>
                <a:cs typeface="Arial"/>
              </a:rPr>
              <a:t>Interest Free</a:t>
            </a:r>
          </a:p>
          <a:p>
            <a:pPr marL="494665" indent="-342900" defTabSz="609570">
              <a:spcBef>
                <a:spcPct val="20000"/>
              </a:spcBef>
              <a:buFont typeface="Wingdings" panose="05000000000000000000" pitchFamily="2" charset="2"/>
              <a:buChar char="ü"/>
              <a:defRPr/>
            </a:pPr>
            <a:r>
              <a:rPr lang="en-US" sz="1600" b="1">
                <a:solidFill>
                  <a:prstClr val="black"/>
                </a:solidFill>
                <a:cs typeface="Arial"/>
              </a:rPr>
              <a:t>MUST</a:t>
            </a:r>
            <a:r>
              <a:rPr lang="en-US" sz="1600">
                <a:solidFill>
                  <a:prstClr val="black"/>
                </a:solidFill>
                <a:cs typeface="Arial"/>
              </a:rPr>
              <a:t> enroll by the fee bill due date to avoid holds and late fees</a:t>
            </a:r>
          </a:p>
          <a:p>
            <a:pPr marL="494665" indent="-342900" defTabSz="609570">
              <a:spcBef>
                <a:spcPct val="20000"/>
              </a:spcBef>
              <a:buFont typeface="Wingdings" panose="05000000000000000000" pitchFamily="2" charset="2"/>
              <a:buChar char="ü"/>
              <a:defRPr/>
            </a:pPr>
            <a:r>
              <a:rPr lang="en-US" sz="1600">
                <a:solidFill>
                  <a:prstClr val="black"/>
                </a:solidFill>
                <a:cs typeface="Arial"/>
              </a:rPr>
              <a:t>Monthly installments</a:t>
            </a:r>
          </a:p>
          <a:p>
            <a:pPr marL="494665" indent="-342900" defTabSz="609570">
              <a:spcBef>
                <a:spcPct val="20000"/>
              </a:spcBef>
              <a:buFont typeface="Wingdings" panose="05000000000000000000" pitchFamily="2" charset="2"/>
              <a:buChar char="ü"/>
              <a:defRPr/>
            </a:pPr>
            <a:r>
              <a:rPr lang="en-US" sz="1600">
                <a:solidFill>
                  <a:prstClr val="black"/>
                </a:solidFill>
                <a:cs typeface="Arial"/>
              </a:rPr>
              <a:t>Previous semester MUST be paid off</a:t>
            </a:r>
          </a:p>
          <a:p>
            <a:pPr marL="494665" indent="-342900" defTabSz="609570">
              <a:spcBef>
                <a:spcPct val="20000"/>
              </a:spcBef>
              <a:buFont typeface="Wingdings" panose="05000000000000000000" pitchFamily="2" charset="2"/>
              <a:buChar char="ü"/>
              <a:defRPr/>
            </a:pPr>
            <a:r>
              <a:rPr lang="en-US" sz="1600">
                <a:solidFill>
                  <a:prstClr val="black"/>
                </a:solidFill>
                <a:cs typeface="Arial"/>
              </a:rPr>
              <a:t>Balance of $300+ may enroll</a:t>
            </a:r>
          </a:p>
          <a:p>
            <a:pPr marL="494665" indent="-342900" defTabSz="609570">
              <a:spcBef>
                <a:spcPct val="20000"/>
              </a:spcBef>
              <a:buFont typeface="Wingdings" panose="05000000000000000000" pitchFamily="2" charset="2"/>
              <a:buChar char="ü"/>
              <a:defRPr/>
            </a:pPr>
            <a:r>
              <a:rPr lang="en-US" sz="1600">
                <a:solidFill>
                  <a:prstClr val="black"/>
                </a:solidFill>
                <a:cs typeface="Arial"/>
              </a:rPr>
              <a:t>Credit &amp; Debit Card (2.75% fee)</a:t>
            </a:r>
          </a:p>
          <a:p>
            <a:pPr marL="494665" indent="-342900" defTabSz="609570">
              <a:spcBef>
                <a:spcPct val="20000"/>
              </a:spcBef>
              <a:buFont typeface="Wingdings" panose="05000000000000000000" pitchFamily="2" charset="2"/>
              <a:buChar char="ü"/>
              <a:defRPr/>
            </a:pPr>
            <a:r>
              <a:rPr lang="en-US" sz="1600">
                <a:solidFill>
                  <a:prstClr val="black"/>
                </a:solidFill>
                <a:cs typeface="Arial"/>
              </a:rPr>
              <a:t>NO checks and NO cash allowed</a:t>
            </a:r>
          </a:p>
          <a:p>
            <a:pPr marL="494665" indent="-342900" defTabSz="609570">
              <a:spcBef>
                <a:spcPct val="20000"/>
              </a:spcBef>
              <a:buFont typeface="Wingdings" panose="05000000000000000000" pitchFamily="2" charset="2"/>
              <a:buChar char="ü"/>
              <a:defRPr/>
            </a:pPr>
            <a:r>
              <a:rPr lang="en-US" sz="1600">
                <a:solidFill>
                  <a:prstClr val="black"/>
                </a:solidFill>
                <a:cs typeface="Arial"/>
              </a:rPr>
              <a:t>$100 Non-Refundable Fee to activate payment plan each semester</a:t>
            </a:r>
          </a:p>
        </p:txBody>
      </p:sp>
      <p:grpSp>
        <p:nvGrpSpPr>
          <p:cNvPr id="29" name="Group 28">
            <a:extLst>
              <a:ext uri="{FF2B5EF4-FFF2-40B4-BE49-F238E27FC236}">
                <a16:creationId xmlns:a16="http://schemas.microsoft.com/office/drawing/2014/main" id="{32AB8057-D3D9-13FF-5C34-9BC455AC5066}"/>
              </a:ext>
            </a:extLst>
          </p:cNvPr>
          <p:cNvGrpSpPr/>
          <p:nvPr/>
        </p:nvGrpSpPr>
        <p:grpSpPr>
          <a:xfrm>
            <a:off x="503107" y="1370090"/>
            <a:ext cx="11314216" cy="4731811"/>
            <a:chOff x="543449" y="1755677"/>
            <a:chExt cx="11314216" cy="4731811"/>
          </a:xfrm>
        </p:grpSpPr>
        <p:grpSp>
          <p:nvGrpSpPr>
            <p:cNvPr id="30" name="Group 29">
              <a:extLst>
                <a:ext uri="{FF2B5EF4-FFF2-40B4-BE49-F238E27FC236}">
                  <a16:creationId xmlns:a16="http://schemas.microsoft.com/office/drawing/2014/main" id="{54593ED7-3555-8B2D-DB08-1EC7BA165A51}"/>
                </a:ext>
              </a:extLst>
            </p:cNvPr>
            <p:cNvGrpSpPr/>
            <p:nvPr/>
          </p:nvGrpSpPr>
          <p:grpSpPr>
            <a:xfrm>
              <a:off x="7724204" y="4840081"/>
              <a:ext cx="4133461" cy="1647407"/>
              <a:chOff x="5863905" y="3632743"/>
              <a:chExt cx="3209152" cy="1338001"/>
            </a:xfrm>
          </p:grpSpPr>
          <p:pic>
            <p:nvPicPr>
              <p:cNvPr id="47" name="Picture 46">
                <a:extLst>
                  <a:ext uri="{FF2B5EF4-FFF2-40B4-BE49-F238E27FC236}">
                    <a16:creationId xmlns:a16="http://schemas.microsoft.com/office/drawing/2014/main" id="{F587F3F3-84E2-D6E2-DFFE-A64AC8AD1202}"/>
                  </a:ext>
                </a:extLst>
              </p:cNvPr>
              <p:cNvPicPr>
                <a:picLocks noChangeAspect="1"/>
              </p:cNvPicPr>
              <p:nvPr/>
            </p:nvPicPr>
            <p:blipFill rotWithShape="1">
              <a:blip r:embed="rId4"/>
              <a:srcRect l="13006" t="7563" r="3670" b="10455"/>
              <a:stretch/>
            </p:blipFill>
            <p:spPr>
              <a:xfrm>
                <a:off x="5863905" y="3632743"/>
                <a:ext cx="3209152" cy="1338001"/>
              </a:xfrm>
              <a:prstGeom prst="rect">
                <a:avLst/>
              </a:prstGeom>
            </p:spPr>
          </p:pic>
          <p:sp>
            <p:nvSpPr>
              <p:cNvPr id="48" name="Rectangle 47">
                <a:extLst>
                  <a:ext uri="{FF2B5EF4-FFF2-40B4-BE49-F238E27FC236}">
                    <a16:creationId xmlns:a16="http://schemas.microsoft.com/office/drawing/2014/main" id="{3EE5871F-29E9-203C-BD09-986F0CAFCE05}"/>
                  </a:ext>
                </a:extLst>
              </p:cNvPr>
              <p:cNvSpPr/>
              <p:nvPr/>
            </p:nvSpPr>
            <p:spPr>
              <a:xfrm>
                <a:off x="6130232" y="4383626"/>
                <a:ext cx="2623375" cy="187440"/>
              </a:xfrm>
              <a:prstGeom prst="rect">
                <a:avLst/>
              </a:prstGeom>
              <a:noFill/>
              <a:ln w="19050" cap="flat" cmpd="sng" algn="ctr">
                <a:solidFill>
                  <a:srgbClr val="C00000"/>
                </a:solidFill>
                <a:prstDash val="solid"/>
              </a:ln>
              <a:effectLst/>
            </p:spPr>
            <p:txBody>
              <a:bodyPr rtlCol="0" anchor="ctr"/>
              <a:lstStyle/>
              <a:p>
                <a:pPr marL="0" marR="0" lvl="0" indent="0" algn="ctr" defTabSz="6095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31" name="Group 30">
              <a:extLst>
                <a:ext uri="{FF2B5EF4-FFF2-40B4-BE49-F238E27FC236}">
                  <a16:creationId xmlns:a16="http://schemas.microsoft.com/office/drawing/2014/main" id="{1783EA76-F84E-0949-2277-B23FD87C88F2}"/>
                </a:ext>
              </a:extLst>
            </p:cNvPr>
            <p:cNvGrpSpPr/>
            <p:nvPr/>
          </p:nvGrpSpPr>
          <p:grpSpPr>
            <a:xfrm>
              <a:off x="543449" y="1755677"/>
              <a:ext cx="10902757" cy="4222943"/>
              <a:chOff x="543449" y="1755677"/>
              <a:chExt cx="10902757" cy="4222943"/>
            </a:xfrm>
          </p:grpSpPr>
          <p:grpSp>
            <p:nvGrpSpPr>
              <p:cNvPr id="34" name="Group 33">
                <a:extLst>
                  <a:ext uri="{FF2B5EF4-FFF2-40B4-BE49-F238E27FC236}">
                    <a16:creationId xmlns:a16="http://schemas.microsoft.com/office/drawing/2014/main" id="{CC4B5DDB-15CC-D424-555C-C415E1C6449B}"/>
                  </a:ext>
                </a:extLst>
              </p:cNvPr>
              <p:cNvGrpSpPr/>
              <p:nvPr/>
            </p:nvGrpSpPr>
            <p:grpSpPr>
              <a:xfrm>
                <a:off x="543449" y="1755677"/>
                <a:ext cx="10902757" cy="4222943"/>
                <a:chOff x="543449" y="1755677"/>
                <a:chExt cx="10902757" cy="4222943"/>
              </a:xfrm>
            </p:grpSpPr>
            <p:grpSp>
              <p:nvGrpSpPr>
                <p:cNvPr id="36" name="Group 35">
                  <a:extLst>
                    <a:ext uri="{FF2B5EF4-FFF2-40B4-BE49-F238E27FC236}">
                      <a16:creationId xmlns:a16="http://schemas.microsoft.com/office/drawing/2014/main" id="{A14E28F3-B8E5-E5C9-D173-9359FA89262F}"/>
                    </a:ext>
                  </a:extLst>
                </p:cNvPr>
                <p:cNvGrpSpPr/>
                <p:nvPr/>
              </p:nvGrpSpPr>
              <p:grpSpPr>
                <a:xfrm>
                  <a:off x="543449" y="1755677"/>
                  <a:ext cx="10902757" cy="4222943"/>
                  <a:chOff x="543449" y="1755677"/>
                  <a:chExt cx="10902757" cy="4222943"/>
                </a:xfrm>
              </p:grpSpPr>
              <p:grpSp>
                <p:nvGrpSpPr>
                  <p:cNvPr id="38" name="Group 37">
                    <a:extLst>
                      <a:ext uri="{FF2B5EF4-FFF2-40B4-BE49-F238E27FC236}">
                        <a16:creationId xmlns:a16="http://schemas.microsoft.com/office/drawing/2014/main" id="{A622D944-14E2-0722-AAFE-99392CA38AEF}"/>
                      </a:ext>
                    </a:extLst>
                  </p:cNvPr>
                  <p:cNvGrpSpPr/>
                  <p:nvPr/>
                </p:nvGrpSpPr>
                <p:grpSpPr>
                  <a:xfrm>
                    <a:off x="543449" y="1755677"/>
                    <a:ext cx="10695391" cy="3356929"/>
                    <a:chOff x="407585" y="1406406"/>
                    <a:chExt cx="8021543" cy="2517697"/>
                  </a:xfrm>
                </p:grpSpPr>
                <p:grpSp>
                  <p:nvGrpSpPr>
                    <p:cNvPr id="41" name="Group 40">
                      <a:extLst>
                        <a:ext uri="{FF2B5EF4-FFF2-40B4-BE49-F238E27FC236}">
                          <a16:creationId xmlns:a16="http://schemas.microsoft.com/office/drawing/2014/main" id="{BDAFEC98-FEB8-E334-3302-80662E391B69}"/>
                        </a:ext>
                      </a:extLst>
                    </p:cNvPr>
                    <p:cNvGrpSpPr/>
                    <p:nvPr/>
                  </p:nvGrpSpPr>
                  <p:grpSpPr>
                    <a:xfrm>
                      <a:off x="407585" y="1406406"/>
                      <a:ext cx="8021543" cy="2517697"/>
                      <a:chOff x="407585" y="1406406"/>
                      <a:chExt cx="8021543" cy="2517697"/>
                    </a:xfrm>
                  </p:grpSpPr>
                  <p:grpSp>
                    <p:nvGrpSpPr>
                      <p:cNvPr id="43" name="Group 42">
                        <a:extLst>
                          <a:ext uri="{FF2B5EF4-FFF2-40B4-BE49-F238E27FC236}">
                            <a16:creationId xmlns:a16="http://schemas.microsoft.com/office/drawing/2014/main" id="{0440782D-6836-2BE2-2238-4346ED2054FE}"/>
                          </a:ext>
                        </a:extLst>
                      </p:cNvPr>
                      <p:cNvGrpSpPr/>
                      <p:nvPr/>
                    </p:nvGrpSpPr>
                    <p:grpSpPr>
                      <a:xfrm>
                        <a:off x="3881559" y="1607098"/>
                        <a:ext cx="4547569" cy="2317005"/>
                        <a:chOff x="2650836" y="1533236"/>
                        <a:chExt cx="5315533" cy="2828319"/>
                      </a:xfrm>
                    </p:grpSpPr>
                    <p:pic>
                      <p:nvPicPr>
                        <p:cNvPr id="45" name="Picture 44">
                          <a:extLst>
                            <a:ext uri="{FF2B5EF4-FFF2-40B4-BE49-F238E27FC236}">
                              <a16:creationId xmlns:a16="http://schemas.microsoft.com/office/drawing/2014/main" id="{92E9C7CD-C2CB-882B-A2DA-B3738D5ACCB9}"/>
                            </a:ext>
                          </a:extLst>
                        </p:cNvPr>
                        <p:cNvPicPr>
                          <a:picLocks noChangeAspect="1"/>
                        </p:cNvPicPr>
                        <p:nvPr/>
                      </p:nvPicPr>
                      <p:blipFill rotWithShape="1">
                        <a:blip r:embed="rId5"/>
                        <a:srcRect t="33267"/>
                        <a:stretch/>
                      </p:blipFill>
                      <p:spPr>
                        <a:xfrm>
                          <a:off x="3027378" y="2262371"/>
                          <a:ext cx="4938991" cy="2099184"/>
                        </a:xfrm>
                        <a:prstGeom prst="rect">
                          <a:avLst/>
                        </a:prstGeom>
                      </p:spPr>
                    </p:pic>
                    <p:sp>
                      <p:nvSpPr>
                        <p:cNvPr id="46" name="Rectangle 45">
                          <a:extLst>
                            <a:ext uri="{FF2B5EF4-FFF2-40B4-BE49-F238E27FC236}">
                              <a16:creationId xmlns:a16="http://schemas.microsoft.com/office/drawing/2014/main" id="{02B07A87-4494-51E3-4CD9-2C4C00C827E8}"/>
                            </a:ext>
                          </a:extLst>
                        </p:cNvPr>
                        <p:cNvSpPr/>
                        <p:nvPr/>
                      </p:nvSpPr>
                      <p:spPr>
                        <a:xfrm>
                          <a:off x="2650836" y="1533236"/>
                          <a:ext cx="1080655" cy="350982"/>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6095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grpSp>
                  <p:pic>
                    <p:nvPicPr>
                      <p:cNvPr id="44" name="Picture 43">
                        <a:extLst>
                          <a:ext uri="{FF2B5EF4-FFF2-40B4-BE49-F238E27FC236}">
                            <a16:creationId xmlns:a16="http://schemas.microsoft.com/office/drawing/2014/main" id="{2B61055F-5800-C697-D5E7-50F8B6DA6DCF}"/>
                          </a:ext>
                        </a:extLst>
                      </p:cNvPr>
                      <p:cNvPicPr>
                        <a:picLocks noChangeAspect="1"/>
                      </p:cNvPicPr>
                      <p:nvPr/>
                    </p:nvPicPr>
                    <p:blipFill>
                      <a:blip r:embed="rId6"/>
                      <a:stretch>
                        <a:fillRect/>
                      </a:stretch>
                    </p:blipFill>
                    <p:spPr>
                      <a:xfrm>
                        <a:off x="407585" y="1406406"/>
                        <a:ext cx="7822015" cy="695095"/>
                      </a:xfrm>
                      <a:prstGeom prst="rect">
                        <a:avLst/>
                      </a:prstGeom>
                    </p:spPr>
                  </p:pic>
                </p:grpSp>
                <p:sp>
                  <p:nvSpPr>
                    <p:cNvPr id="42" name="Rectangle 41">
                      <a:extLst>
                        <a:ext uri="{FF2B5EF4-FFF2-40B4-BE49-F238E27FC236}">
                          <a16:creationId xmlns:a16="http://schemas.microsoft.com/office/drawing/2014/main" id="{5B7E625E-E19B-B7BA-AC5C-2CA842E98A50}"/>
                        </a:ext>
                      </a:extLst>
                    </p:cNvPr>
                    <p:cNvSpPr/>
                    <p:nvPr/>
                  </p:nvSpPr>
                  <p:spPr>
                    <a:xfrm>
                      <a:off x="4455634" y="1440580"/>
                      <a:ext cx="1735441" cy="537493"/>
                    </a:xfrm>
                    <a:prstGeom prst="rect">
                      <a:avLst/>
                    </a:prstGeom>
                    <a:noFill/>
                    <a:ln w="2857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6095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grpSp>
              <p:sp>
                <p:nvSpPr>
                  <p:cNvPr id="39" name="Rectangle 38">
                    <a:extLst>
                      <a:ext uri="{FF2B5EF4-FFF2-40B4-BE49-F238E27FC236}">
                        <a16:creationId xmlns:a16="http://schemas.microsoft.com/office/drawing/2014/main" id="{98D6512D-442B-AB53-7574-E432EBABCE76}"/>
                      </a:ext>
                    </a:extLst>
                  </p:cNvPr>
                  <p:cNvSpPr/>
                  <p:nvPr/>
                </p:nvSpPr>
                <p:spPr>
                  <a:xfrm>
                    <a:off x="10794380" y="5786904"/>
                    <a:ext cx="651826" cy="19171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7DC26D54-2591-DB47-C969-5D812FEDA628}"/>
                      </a:ext>
                    </a:extLst>
                  </p:cNvPr>
                  <p:cNvSpPr/>
                  <p:nvPr/>
                </p:nvSpPr>
                <p:spPr>
                  <a:xfrm>
                    <a:off x="6612673" y="2910468"/>
                    <a:ext cx="836342" cy="32338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7" name="TextBox 36">
                  <a:extLst>
                    <a:ext uri="{FF2B5EF4-FFF2-40B4-BE49-F238E27FC236}">
                      <a16:creationId xmlns:a16="http://schemas.microsoft.com/office/drawing/2014/main" id="{F76F7D96-F1D8-F253-1348-E9D46A8A0CDF}"/>
                    </a:ext>
                  </a:extLst>
                </p:cNvPr>
                <p:cNvSpPr txBox="1"/>
                <p:nvPr/>
              </p:nvSpPr>
              <p:spPr>
                <a:xfrm>
                  <a:off x="6590370" y="2865864"/>
                  <a:ext cx="925552"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(Year)</a:t>
                  </a:r>
                </a:p>
              </p:txBody>
            </p:sp>
          </p:grpSp>
          <p:sp>
            <p:nvSpPr>
              <p:cNvPr id="35" name="Rectangle 34">
                <a:extLst>
                  <a:ext uri="{FF2B5EF4-FFF2-40B4-BE49-F238E27FC236}">
                    <a16:creationId xmlns:a16="http://schemas.microsoft.com/office/drawing/2014/main" id="{694F9A68-3331-1433-B3B6-CC507DF7DB97}"/>
                  </a:ext>
                </a:extLst>
              </p:cNvPr>
              <p:cNvSpPr/>
              <p:nvPr/>
            </p:nvSpPr>
            <p:spPr>
              <a:xfrm>
                <a:off x="6824546" y="4371278"/>
                <a:ext cx="624469" cy="212623"/>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2" name="Rectangle 31">
              <a:extLst>
                <a:ext uri="{FF2B5EF4-FFF2-40B4-BE49-F238E27FC236}">
                  <a16:creationId xmlns:a16="http://schemas.microsoft.com/office/drawing/2014/main" id="{AD040BCD-AB58-DF76-EE3F-16645BDF65C6}"/>
                </a:ext>
              </a:extLst>
            </p:cNvPr>
            <p:cNvSpPr/>
            <p:nvPr/>
          </p:nvSpPr>
          <p:spPr>
            <a:xfrm>
              <a:off x="9408160" y="5786904"/>
              <a:ext cx="548640" cy="191716"/>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1710CEF7-10EB-0910-287C-BCCE9A886F35}"/>
                </a:ext>
              </a:extLst>
            </p:cNvPr>
            <p:cNvSpPr/>
            <p:nvPr/>
          </p:nvSpPr>
          <p:spPr>
            <a:xfrm>
              <a:off x="10292080" y="5334000"/>
              <a:ext cx="863600" cy="230785"/>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88793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Quicks Links</a:t>
              </a:r>
            </a:p>
          </p:txBody>
        </p:sp>
      </p:grpSp>
      <p:grpSp>
        <p:nvGrpSpPr>
          <p:cNvPr id="9" name="Group 8">
            <a:extLst>
              <a:ext uri="{FF2B5EF4-FFF2-40B4-BE49-F238E27FC236}">
                <a16:creationId xmlns:a16="http://schemas.microsoft.com/office/drawing/2014/main" id="{29C8C565-47B9-F134-F063-D3C38230157B}"/>
              </a:ext>
            </a:extLst>
          </p:cNvPr>
          <p:cNvGrpSpPr/>
          <p:nvPr/>
        </p:nvGrpSpPr>
        <p:grpSpPr>
          <a:xfrm>
            <a:off x="1213863" y="1699653"/>
            <a:ext cx="9764273" cy="4793222"/>
            <a:chOff x="1395761" y="1913021"/>
            <a:chExt cx="9400478" cy="4669812"/>
          </a:xfrm>
        </p:grpSpPr>
        <p:grpSp>
          <p:nvGrpSpPr>
            <p:cNvPr id="10" name="Group 9">
              <a:extLst>
                <a:ext uri="{FF2B5EF4-FFF2-40B4-BE49-F238E27FC236}">
                  <a16:creationId xmlns:a16="http://schemas.microsoft.com/office/drawing/2014/main" id="{0E02B733-D782-9958-6F65-3E4E1F9C10E4}"/>
                </a:ext>
              </a:extLst>
            </p:cNvPr>
            <p:cNvGrpSpPr/>
            <p:nvPr/>
          </p:nvGrpSpPr>
          <p:grpSpPr>
            <a:xfrm>
              <a:off x="1395761" y="1913021"/>
              <a:ext cx="9400478" cy="4669812"/>
              <a:chOff x="1395761" y="1913021"/>
              <a:chExt cx="9400478" cy="4669812"/>
            </a:xfrm>
          </p:grpSpPr>
          <p:grpSp>
            <p:nvGrpSpPr>
              <p:cNvPr id="12" name="Group 11">
                <a:extLst>
                  <a:ext uri="{FF2B5EF4-FFF2-40B4-BE49-F238E27FC236}">
                    <a16:creationId xmlns:a16="http://schemas.microsoft.com/office/drawing/2014/main" id="{B2B77563-435F-297C-3744-30ADF114E8B9}"/>
                  </a:ext>
                </a:extLst>
              </p:cNvPr>
              <p:cNvGrpSpPr/>
              <p:nvPr/>
            </p:nvGrpSpPr>
            <p:grpSpPr>
              <a:xfrm>
                <a:off x="1395761" y="1913021"/>
                <a:ext cx="9400478" cy="4669812"/>
                <a:chOff x="3711037" y="1939401"/>
                <a:chExt cx="8455382" cy="3979630"/>
              </a:xfrm>
            </p:grpSpPr>
            <p:pic>
              <p:nvPicPr>
                <p:cNvPr id="14" name="Picture 13">
                  <a:extLst>
                    <a:ext uri="{FF2B5EF4-FFF2-40B4-BE49-F238E27FC236}">
                      <a16:creationId xmlns:a16="http://schemas.microsoft.com/office/drawing/2014/main" id="{D29790EB-4016-216C-E9DE-6F77EE88B4C0}"/>
                    </a:ext>
                  </a:extLst>
                </p:cNvPr>
                <p:cNvPicPr>
                  <a:picLocks noChangeAspect="1"/>
                </p:cNvPicPr>
                <p:nvPr/>
              </p:nvPicPr>
              <p:blipFill rotWithShape="1">
                <a:blip r:embed="rId4"/>
                <a:srcRect b="69195"/>
                <a:stretch/>
              </p:blipFill>
              <p:spPr>
                <a:xfrm>
                  <a:off x="3711037" y="1939401"/>
                  <a:ext cx="8413547" cy="999299"/>
                </a:xfrm>
                <a:prstGeom prst="rect">
                  <a:avLst/>
                </a:prstGeom>
              </p:spPr>
            </p:pic>
            <p:pic>
              <p:nvPicPr>
                <p:cNvPr id="15" name="Picture 14">
                  <a:extLst>
                    <a:ext uri="{FF2B5EF4-FFF2-40B4-BE49-F238E27FC236}">
                      <a16:creationId xmlns:a16="http://schemas.microsoft.com/office/drawing/2014/main" id="{CF93A882-691B-39B9-BEEB-B3720FE8358F}"/>
                    </a:ext>
                  </a:extLst>
                </p:cNvPr>
                <p:cNvPicPr>
                  <a:picLocks noChangeAspect="1"/>
                </p:cNvPicPr>
                <p:nvPr/>
              </p:nvPicPr>
              <p:blipFill rotWithShape="1">
                <a:blip r:embed="rId5"/>
                <a:srcRect l="5314" r="3341"/>
                <a:stretch/>
              </p:blipFill>
              <p:spPr>
                <a:xfrm>
                  <a:off x="3815956" y="3166366"/>
                  <a:ext cx="8350463" cy="2752665"/>
                </a:xfrm>
                <a:prstGeom prst="rect">
                  <a:avLst/>
                </a:prstGeom>
              </p:spPr>
            </p:pic>
          </p:grpSp>
          <p:sp>
            <p:nvSpPr>
              <p:cNvPr id="13" name="Rectangle 12">
                <a:extLst>
                  <a:ext uri="{FF2B5EF4-FFF2-40B4-BE49-F238E27FC236}">
                    <a16:creationId xmlns:a16="http://schemas.microsoft.com/office/drawing/2014/main" id="{E225B743-0CE4-2893-083D-A76DCF642399}"/>
                  </a:ext>
                </a:extLst>
              </p:cNvPr>
              <p:cNvSpPr/>
              <p:nvPr/>
            </p:nvSpPr>
            <p:spPr>
              <a:xfrm>
                <a:off x="3101216" y="3940740"/>
                <a:ext cx="379141" cy="1672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9A7B3C80-0B5B-B36A-DB3A-247C8BC3A46E}"/>
                </a:ext>
              </a:extLst>
            </p:cNvPr>
            <p:cNvSpPr txBox="1"/>
            <p:nvPr/>
          </p:nvSpPr>
          <p:spPr>
            <a:xfrm>
              <a:off x="3010829" y="3883203"/>
              <a:ext cx="64119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t>
              </a:r>
              <a:r>
                <a:rPr kumimoji="0" lang="en-US" sz="105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Year</a:t>
              </a:r>
              <a:r>
                <a:rPr kumimoji="0" lang="en-US" sz="105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t>
              </a:r>
            </a:p>
          </p:txBody>
        </p:sp>
      </p:grpSp>
    </p:spTree>
    <p:extLst>
      <p:ext uri="{BB962C8B-B14F-4D97-AF65-F5344CB8AC3E}">
        <p14:creationId xmlns:p14="http://schemas.microsoft.com/office/powerpoint/2010/main" val="3461659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316531"/>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a:solidFill>
                  <a:schemeClr val="bg1"/>
                </a:solidFill>
              </a:endParaRPr>
            </a:p>
          </p:txBody>
        </p:sp>
      </p:grpSp>
      <p:pic>
        <p:nvPicPr>
          <p:cNvPr id="3" name="Picture 4" descr="Fees &amp; Insurance | Student Health and Wellness">
            <a:extLst>
              <a:ext uri="{FF2B5EF4-FFF2-40B4-BE49-F238E27FC236}">
                <a16:creationId xmlns:a16="http://schemas.microsoft.com/office/drawing/2014/main" id="{A1AAD9D8-D925-23C0-360B-96DA1BAB20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395"/>
          <a:stretch/>
        </p:blipFill>
        <p:spPr bwMode="auto">
          <a:xfrm>
            <a:off x="0" y="294672"/>
            <a:ext cx="12192000" cy="20630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0C6A484-BDD4-BA4F-4C11-CEBF6B2BAE88}"/>
              </a:ext>
            </a:extLst>
          </p:cNvPr>
          <p:cNvSpPr/>
          <p:nvPr/>
        </p:nvSpPr>
        <p:spPr>
          <a:xfrm>
            <a:off x="381000" y="3047837"/>
            <a:ext cx="11109733" cy="35770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354" rtl="0" eaLnBrk="1" fontAlgn="auto" latinLnBrk="0" hangingPunct="1">
              <a:lnSpc>
                <a:spcPct val="100000"/>
              </a:lnSpc>
              <a:spcBef>
                <a:spcPts val="432"/>
              </a:spcBef>
              <a:spcAft>
                <a:spcPts val="0"/>
              </a:spcAft>
              <a:buClrTx/>
              <a:buSzTx/>
              <a:buFontTx/>
              <a:buNone/>
              <a:tabLst/>
              <a:defRPr/>
            </a:pPr>
            <a:r>
              <a:rPr kumimoji="0" lang="en-US" sz="1600" b="1" i="0" u="none" strike="noStrike" kern="1200" cap="none" spc="0" normalizeH="0" baseline="0" noProof="0">
                <a:ln>
                  <a:noFill/>
                </a:ln>
                <a:solidFill>
                  <a:srgbClr val="002868"/>
                </a:solidFill>
                <a:effectLst/>
                <a:uLnTx/>
                <a:uFillTx/>
                <a:latin typeface="Aptos" panose="020B0004020202020204" pitchFamily="34" charset="0"/>
                <a:ea typeface="+mn-ea"/>
                <a:cs typeface="Arial" panose="020B0604020202020204" pitchFamily="34" charset="0"/>
              </a:rPr>
              <a:t>Mandatory Health Insurance Options</a:t>
            </a:r>
          </a:p>
          <a:p>
            <a:pPr marL="800100" marR="0" lvl="1" indent="-342900" algn="l" defTabSz="914354" rtl="0" eaLnBrk="1" fontAlgn="auto" latinLnBrk="0" hangingPunct="1">
              <a:lnSpc>
                <a:spcPct val="100000"/>
              </a:lnSpc>
              <a:spcBef>
                <a:spcPts val="432"/>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Personal health insurance </a:t>
            </a:r>
          </a:p>
          <a:p>
            <a:pPr marL="800100" marR="0" lvl="1" indent="-342900" algn="l" defTabSz="914354" rtl="0" eaLnBrk="1" fontAlgn="auto" latinLnBrk="0" hangingPunct="1">
              <a:lnSpc>
                <a:spcPct val="100000"/>
              </a:lnSpc>
              <a:spcBef>
                <a:spcPts val="432"/>
              </a:spcBef>
              <a:spcAft>
                <a:spcPts val="0"/>
              </a:spcAft>
              <a:buClrTx/>
              <a:buSzTx/>
              <a:buFont typeface="+mj-lt"/>
              <a:buAutoNum type="arabicPeriod"/>
              <a:tabLst/>
              <a:defRPr/>
            </a:pPr>
            <a:r>
              <a:rPr kumimoji="0" lang="en-US" sz="1600" b="0" i="0" u="none" strike="noStrike" kern="1200" cap="none" spc="0" normalizeH="0" baseline="0" noProof="0">
                <a:ln>
                  <a:noFill/>
                </a:ln>
                <a:solidFill>
                  <a:srgbClr val="000000"/>
                </a:solidFill>
                <a:effectLst/>
                <a:uLnTx/>
                <a:uFillTx/>
                <a:latin typeface="Aptos" panose="020B0004020202020204" pitchFamily="34" charset="0"/>
                <a:ea typeface="+mn-ea"/>
                <a:cs typeface="Arial" panose="020B0604020202020204" pitchFamily="34" charset="0"/>
              </a:rPr>
              <a:t>Plan carried by their parents</a:t>
            </a:r>
          </a:p>
          <a:p>
            <a:pPr marL="800100" marR="0" lvl="1" indent="-342900" algn="l" defTabSz="914354" rtl="0" eaLnBrk="1" fontAlgn="auto" latinLnBrk="0" hangingPunct="1">
              <a:lnSpc>
                <a:spcPct val="100000"/>
              </a:lnSpc>
              <a:spcBef>
                <a:spcPts val="432"/>
              </a:spcBef>
              <a:spcAft>
                <a:spcPts val="0"/>
              </a:spcAft>
              <a:buClrTx/>
              <a:buSzTx/>
              <a:buFont typeface="+mj-lt"/>
              <a:buAutoNum type="arabicPeriod"/>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University Sponsored Health Insurance (Full year) </a:t>
            </a:r>
          </a:p>
          <a:p>
            <a:pPr marL="342900" marR="0" lvl="0" indent="-342900" algn="l" defTabSz="914354" rtl="0" eaLnBrk="1" fontAlgn="auto" latinLnBrk="0" hangingPunct="1">
              <a:lnSpc>
                <a:spcPct val="100000"/>
              </a:lnSpc>
              <a:spcBef>
                <a:spcPts val="432"/>
              </a:spcBef>
              <a:spcAft>
                <a:spcPts val="0"/>
              </a:spcAft>
              <a:buClrTx/>
              <a:buSzTx/>
              <a:buFont typeface="Arial" panose="020B0604020202020204" pitchFamily="34" charset="0"/>
              <a:buChar char="•"/>
              <a:tabLst/>
              <a:defRPr/>
            </a:pPr>
            <a:endParaRPr kumimoji="0" lang="en-US" sz="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354" rtl="0" eaLnBrk="1" fontAlgn="auto" latinLnBrk="0" hangingPunct="1">
              <a:lnSpc>
                <a:spcPct val="100000"/>
              </a:lnSpc>
              <a:spcBef>
                <a:spcPts val="432"/>
              </a:spcBef>
              <a:spcAft>
                <a:spcPts val="0"/>
              </a:spcAft>
              <a:buClrTx/>
              <a:buSzTx/>
              <a:buFontTx/>
              <a:buNone/>
              <a:tabLst/>
              <a:defRPr/>
            </a:pPr>
            <a:r>
              <a:rPr kumimoji="0" lang="en-US" sz="1600" b="1" i="0" u="none" strike="noStrike" kern="1200" cap="none" spc="0" normalizeH="0" baseline="0" noProof="0">
                <a:ln>
                  <a:noFill/>
                </a:ln>
                <a:solidFill>
                  <a:srgbClr val="002868"/>
                </a:solidFill>
                <a:effectLst/>
                <a:uLnTx/>
                <a:uFillTx/>
                <a:latin typeface="Aptos" panose="020B0004020202020204" pitchFamily="34" charset="0"/>
                <a:ea typeface="+mn-ea"/>
                <a:cs typeface="Arial" panose="020B0604020202020204" pitchFamily="34" charset="0"/>
              </a:rPr>
              <a:t>Waiving University Sponsored Health Insurance </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Optional to waive fee off bill </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Must have health insurance </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Login to pay bill (Quick Links)</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No waive, must pay</a:t>
            </a:r>
          </a:p>
          <a:p>
            <a:pPr marL="800100" marR="0" lvl="1" indent="-342900" algn="l" defTabSz="914354" rtl="0" eaLnBrk="1" fontAlgn="auto" latinLnBrk="0" hangingPunct="1">
              <a:lnSpc>
                <a:spcPct val="100000"/>
              </a:lnSpc>
              <a:spcBef>
                <a:spcPts val="432"/>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Waive by: </a:t>
            </a:r>
            <a:endParaRPr kumimoji="0" lang="en-US" sz="16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endParaRPr>
          </a:p>
          <a:p>
            <a:pPr marL="1371600" marR="0" lvl="3" indent="0" algn="l" defTabSz="914354" rtl="0" eaLnBrk="1" fontAlgn="auto" latinLnBrk="0" hangingPunct="1">
              <a:lnSpc>
                <a:spcPct val="100000"/>
              </a:lnSpc>
              <a:spcBef>
                <a:spcPts val="432"/>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rPr>
              <a:t>Fall Semester- September 15</a:t>
            </a:r>
            <a:r>
              <a:rPr kumimoji="0" lang="en-US" sz="1600" i="0" u="none" strike="noStrike" kern="1200" cap="none" spc="0" normalizeH="0" baseline="30000" noProof="0">
                <a:ln>
                  <a:noFill/>
                </a:ln>
                <a:solidFill>
                  <a:schemeClr val="tx1"/>
                </a:solidFill>
                <a:effectLst/>
                <a:uLnTx/>
                <a:uFillTx/>
                <a:latin typeface="Aptos" panose="020B0004020202020204" pitchFamily="34" charset="0"/>
                <a:ea typeface="+mn-ea"/>
                <a:cs typeface="Arial" panose="020B0604020202020204" pitchFamily="34" charset="0"/>
              </a:rPr>
              <a:t>th</a:t>
            </a:r>
            <a:r>
              <a:rPr kumimoji="0" lang="en-US" sz="16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rPr>
              <a:t> $3190 (Full year)</a:t>
            </a:r>
          </a:p>
          <a:p>
            <a:pPr marL="1371600" marR="0" lvl="3" indent="0" algn="l" defTabSz="914354" rtl="0" eaLnBrk="1" fontAlgn="auto" latinLnBrk="0" hangingPunct="1">
              <a:lnSpc>
                <a:spcPct val="100000"/>
              </a:lnSpc>
              <a:spcBef>
                <a:spcPts val="432"/>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rPr>
              <a:t>Spring Semester- February 5</a:t>
            </a:r>
            <a:r>
              <a:rPr kumimoji="0" lang="en-US" sz="1600" i="0" u="none" strike="noStrike" kern="1200" cap="none" spc="0" normalizeH="0" baseline="30000" noProof="0">
                <a:ln>
                  <a:noFill/>
                </a:ln>
                <a:solidFill>
                  <a:schemeClr val="tx1"/>
                </a:solidFill>
                <a:effectLst/>
                <a:uLnTx/>
                <a:uFillTx/>
                <a:latin typeface="Aptos" panose="020B0004020202020204" pitchFamily="34" charset="0"/>
                <a:ea typeface="+mn-ea"/>
                <a:cs typeface="Arial" panose="020B0604020202020204" pitchFamily="34" charset="0"/>
              </a:rPr>
              <a:t>th</a:t>
            </a:r>
            <a:r>
              <a:rPr kumimoji="0" lang="en-US" sz="16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rPr>
              <a:t> </a:t>
            </a:r>
            <a:r>
              <a:rPr lang="en-US" sz="1600">
                <a:solidFill>
                  <a:schemeClr val="tx1"/>
                </a:solidFill>
                <a:latin typeface="Aptos" panose="020B0004020202020204" pitchFamily="34" charset="0"/>
                <a:cs typeface="Arial" panose="020B0604020202020204" pitchFamily="34" charset="0"/>
              </a:rPr>
              <a:t>-$1595 </a:t>
            </a:r>
            <a:r>
              <a:rPr kumimoji="0" lang="en-US" sz="16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rPr>
              <a:t>Newly admitted students </a:t>
            </a:r>
            <a:r>
              <a:rPr lang="en-US" sz="1600">
                <a:solidFill>
                  <a:schemeClr val="tx1"/>
                </a:solidFill>
                <a:latin typeface="Aptos" panose="020B0004020202020204" pitchFamily="34" charset="0"/>
                <a:cs typeface="Arial" panose="020B0604020202020204" pitchFamily="34" charset="0"/>
              </a:rPr>
              <a:t>(Half a year</a:t>
            </a:r>
            <a:r>
              <a:rPr lang="en-US" sz="1700">
                <a:solidFill>
                  <a:schemeClr val="tx1"/>
                </a:solidFill>
                <a:latin typeface="Aptos" panose="020B0004020202020204" pitchFamily="34" charset="0"/>
                <a:cs typeface="Arial" panose="020B0604020202020204" pitchFamily="34" charset="0"/>
              </a:rPr>
              <a:t>)</a:t>
            </a:r>
            <a:endParaRPr kumimoji="0" lang="en-US" sz="1700" i="0" u="none" strike="noStrike" kern="1200" cap="none" spc="0" normalizeH="0" baseline="0" noProof="0">
              <a:ln>
                <a:noFill/>
              </a:ln>
              <a:solidFill>
                <a:schemeClr val="tx1"/>
              </a:solidFill>
              <a:effectLst/>
              <a:uLnTx/>
              <a:uFillTx/>
              <a:latin typeface="Aptos" panose="020B0004020202020204" pitchFamily="34" charset="0"/>
              <a:ea typeface="+mn-ea"/>
              <a:cs typeface="Arial" panose="020B0604020202020204" pitchFamily="34" charset="0"/>
            </a:endParaRPr>
          </a:p>
          <a:p>
            <a:pPr marL="457167" marR="0" lvl="0" indent="-457167" algn="l" defTabSz="91435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8" descr="SHaW Icon emblem blue">
            <a:extLst>
              <a:ext uri="{FF2B5EF4-FFF2-40B4-BE49-F238E27FC236}">
                <a16:creationId xmlns:a16="http://schemas.microsoft.com/office/drawing/2014/main" id="{FD965BE5-7AA3-E9B5-053C-75AA862B17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3128" y="3047837"/>
            <a:ext cx="2542264" cy="2542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736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Husky Book Bundle Fee</a:t>
              </a:r>
            </a:p>
          </p:txBody>
        </p:sp>
      </p:grpSp>
      <p:grpSp>
        <p:nvGrpSpPr>
          <p:cNvPr id="3" name="Group 2">
            <a:extLst>
              <a:ext uri="{FF2B5EF4-FFF2-40B4-BE49-F238E27FC236}">
                <a16:creationId xmlns:a16="http://schemas.microsoft.com/office/drawing/2014/main" id="{BCA351CE-D9BB-9C99-14BF-EF11458D19C5}"/>
              </a:ext>
            </a:extLst>
          </p:cNvPr>
          <p:cNvGrpSpPr/>
          <p:nvPr/>
        </p:nvGrpSpPr>
        <p:grpSpPr>
          <a:xfrm>
            <a:off x="381000" y="1432796"/>
            <a:ext cx="11517217" cy="5188944"/>
            <a:chOff x="2302111" y="2255973"/>
            <a:chExt cx="10864615" cy="5188945"/>
          </a:xfrm>
        </p:grpSpPr>
        <p:pic>
          <p:nvPicPr>
            <p:cNvPr id="7" name="Picture 6" descr="A picture containing sky, outdoor&#10;&#10;Description automatically generated">
              <a:extLst>
                <a:ext uri="{FF2B5EF4-FFF2-40B4-BE49-F238E27FC236}">
                  <a16:creationId xmlns:a16="http://schemas.microsoft.com/office/drawing/2014/main" id="{8F46B9A0-9840-B857-2C8C-019520AFD1C7}"/>
                </a:ext>
              </a:extLst>
            </p:cNvPr>
            <p:cNvPicPr>
              <a:picLocks noChangeAspect="1"/>
            </p:cNvPicPr>
            <p:nvPr/>
          </p:nvPicPr>
          <p:blipFill rotWithShape="1">
            <a:blip r:embed="rId4">
              <a:extLst>
                <a:ext uri="{28A0092B-C50C-407E-A947-70E740481C1C}">
                  <a14:useLocalDpi xmlns:a14="http://schemas.microsoft.com/office/drawing/2010/main" val="0"/>
                </a:ext>
              </a:extLst>
            </a:blip>
            <a:srcRect l="32054" t="2169" r="7048" b="-1346"/>
            <a:stretch/>
          </p:blipFill>
          <p:spPr>
            <a:xfrm>
              <a:off x="2302111" y="2255973"/>
              <a:ext cx="4770041" cy="518894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A719533-287B-BD02-F532-2B992DA0F234}"/>
                </a:ext>
              </a:extLst>
            </p:cNvPr>
            <p:cNvSpPr txBox="1"/>
            <p:nvPr/>
          </p:nvSpPr>
          <p:spPr>
            <a:xfrm>
              <a:off x="7477634" y="3530482"/>
              <a:ext cx="5689092" cy="3600987"/>
            </a:xfrm>
            <a:prstGeom prst="rect">
              <a:avLst/>
            </a:prstGeom>
            <a:noFill/>
          </p:spPr>
          <p:txBody>
            <a:bodyPr wrap="square" lIns="91440" tIns="45720" rIns="91440" bIns="45720" rtlCol="0" anchor="t">
              <a:spAutoFit/>
            </a:bodyPr>
            <a:lstStyle/>
            <a:p>
              <a:pPr marL="285750" marR="0" lvl="0" indent="-28575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prstClr val="black"/>
                  </a:solidFill>
                  <a:effectLst/>
                  <a:uLnTx/>
                  <a:uFillTx/>
                  <a:latin typeface="Aptos"/>
                  <a:ea typeface="Calibri"/>
                  <a:cs typeface="Arial"/>
                </a:rPr>
                <a:t> Partnership with Barnes &amp; Noble Bookstore</a:t>
              </a: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a:ln>
                    <a:noFill/>
                  </a:ln>
                  <a:solidFill>
                    <a:prstClr val="black"/>
                  </a:solidFill>
                  <a:effectLst/>
                  <a:uLnTx/>
                  <a:uFillTx/>
                  <a:latin typeface="Aptos"/>
                  <a:ea typeface="Calibri"/>
                  <a:cs typeface="Arial"/>
                </a:rPr>
                <a:t>Rental Fee </a:t>
              </a:r>
              <a:r>
                <a:rPr kumimoji="0" lang="en-US" sz="1600" b="0" i="0" strike="noStrike" kern="1200" cap="none" spc="0" normalizeH="0" baseline="0" noProof="0">
                  <a:ln>
                    <a:noFill/>
                  </a:ln>
                  <a:solidFill>
                    <a:prstClr val="black"/>
                  </a:solidFill>
                  <a:effectLst/>
                  <a:uLnTx/>
                  <a:uFillTx/>
                  <a:latin typeface="Aptos"/>
                  <a:ea typeface="Calibri"/>
                  <a:cs typeface="Arial"/>
                </a:rPr>
                <a:t>charged to the fee bill per semester</a:t>
              </a:r>
              <a:endParaRPr lang="en-US" sz="1600" b="0" i="0" strike="noStrike" kern="1200" cap="none" spc="0" normalizeH="0" baseline="0" noProof="0">
                <a:ln>
                  <a:noFill/>
                </a:ln>
                <a:solidFill>
                  <a:prstClr val="black"/>
                </a:solidFill>
                <a:effectLst/>
                <a:uLnTx/>
                <a:uFillTx/>
                <a:latin typeface="Aptos"/>
                <a:ea typeface="Calibri"/>
                <a:cs typeface="Arial"/>
              </a:endParaRP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solidFill>
                    <a:prstClr val="black"/>
                  </a:solidFill>
                  <a:latin typeface="Aptos"/>
                  <a:ea typeface="Calibri"/>
                  <a:cs typeface="Arial"/>
                </a:rPr>
                <a:t>Reduces cost of traditional textbooks up to 50%</a:t>
              </a:r>
              <a:endParaRPr lang="en-US" sz="1600" b="0" i="0" strike="noStrike" kern="1200" cap="none" spc="0" normalizeH="0" baseline="0" noProof="0">
                <a:ln>
                  <a:noFill/>
                </a:ln>
                <a:solidFill>
                  <a:prstClr val="black"/>
                </a:solidFill>
                <a:effectLst/>
                <a:uLnTx/>
                <a:uFillTx/>
                <a:latin typeface="Aptos"/>
                <a:ea typeface="Calibri"/>
                <a:cs typeface="Arial"/>
              </a:endParaRP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srgbClr val="000000"/>
                  </a:solidFill>
                  <a:effectLst/>
                  <a:uLnTx/>
                  <a:uFillTx/>
                  <a:latin typeface="Aptos"/>
                  <a:ea typeface="Calibri"/>
                  <a:cs typeface="Arial"/>
                </a:rPr>
                <a:t>Covers required course materials</a:t>
              </a:r>
              <a:endParaRPr lang="en-US" sz="1600" b="0" i="0" u="none" strike="noStrike" kern="1200" cap="none" spc="0" normalizeH="0" baseline="0" noProof="0">
                <a:ln>
                  <a:noFill/>
                </a:ln>
                <a:solidFill>
                  <a:srgbClr val="000000"/>
                </a:solidFill>
                <a:effectLst/>
                <a:uLnTx/>
                <a:uFillTx/>
                <a:latin typeface="Aptos"/>
                <a:ea typeface="Calibri"/>
                <a:cs typeface="Arial"/>
              </a:endParaRPr>
            </a:p>
            <a:p>
              <a:pPr marL="342900" indent="-342900" defTabSz="914377">
                <a:buFont typeface="Wingdings" panose="05000000000000000000" pitchFamily="2" charset="2"/>
                <a:buChar char="ü"/>
                <a:defRPr/>
              </a:pPr>
              <a:r>
                <a:rPr kumimoji="0" lang="en-US" sz="1600" b="0" i="0" u="none" strike="noStrike" kern="1200" cap="none" spc="0" normalizeH="0" baseline="0" noProof="0">
                  <a:ln>
                    <a:noFill/>
                  </a:ln>
                  <a:solidFill>
                    <a:srgbClr val="000000"/>
                  </a:solidFill>
                  <a:effectLst/>
                  <a:uLnTx/>
                  <a:uFillTx/>
                  <a:latin typeface="Aptos"/>
                  <a:ea typeface="Calibri"/>
                  <a:cs typeface="Arial"/>
                </a:rPr>
                <a:t>Available to</a:t>
              </a:r>
              <a:r>
                <a:rPr kumimoji="0" lang="en-US" sz="1600" i="0" u="none" strike="noStrike" kern="1200" cap="none" spc="0" normalizeH="0" baseline="0" noProof="0">
                  <a:ln>
                    <a:noFill/>
                  </a:ln>
                  <a:solidFill>
                    <a:srgbClr val="000000"/>
                  </a:solidFill>
                  <a:effectLst/>
                  <a:uLnTx/>
                  <a:uFillTx/>
                  <a:latin typeface="Aptos"/>
                  <a:ea typeface="Calibri"/>
                  <a:cs typeface="Arial"/>
                </a:rPr>
                <a:t> </a:t>
              </a:r>
              <a:r>
                <a:rPr lang="en-US" sz="1600">
                  <a:solidFill>
                    <a:srgbClr val="000000"/>
                  </a:solidFill>
                  <a:latin typeface="Aptos"/>
                  <a:ea typeface="Calibri"/>
                  <a:cs typeface="Arial"/>
                </a:rPr>
                <a:t>full-time undergraduate students</a:t>
              </a:r>
              <a:endParaRPr lang="en-US" sz="1600" i="0" u="none" strike="noStrike" kern="1200" cap="none" spc="0" normalizeH="0" baseline="0" noProof="0">
                <a:ln>
                  <a:noFill/>
                </a:ln>
                <a:solidFill>
                  <a:srgbClr val="000000"/>
                </a:solidFill>
                <a:effectLst/>
                <a:uLnTx/>
                <a:uFillTx/>
                <a:latin typeface="Aptos"/>
                <a:ea typeface="Calibri"/>
                <a:cs typeface="Arial"/>
              </a:endParaRP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600">
                  <a:solidFill>
                    <a:srgbClr val="000000"/>
                  </a:solidFill>
                  <a:latin typeface="Aptos"/>
                  <a:ea typeface="Calibri"/>
                  <a:cs typeface="Arial"/>
                </a:rPr>
                <a:t>Student may have books mailed or can pick up before first day of classes</a:t>
              </a:r>
              <a:endParaRPr lang="en-US" sz="1600" b="0" i="0" u="none" strike="noStrike" kern="1200" cap="none" spc="0" normalizeH="0" baseline="0" noProof="0">
                <a:ln>
                  <a:noFill/>
                </a:ln>
                <a:solidFill>
                  <a:srgbClr val="000000"/>
                </a:solidFill>
                <a:effectLst/>
                <a:uLnTx/>
                <a:uFillTx/>
                <a:latin typeface="Aptos"/>
                <a:ea typeface="Calibri"/>
                <a:cs typeface="Arial"/>
              </a:endParaRP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a:ea typeface="Calibri"/>
                  <a:cs typeface="Arial"/>
                </a:rPr>
                <a:t>Rental books are due last day of finals</a:t>
              </a:r>
              <a:endParaRPr lang="en-US" sz="1600" b="0" i="0" u="none" strike="noStrike" kern="1200" cap="none" spc="0" normalizeH="0" baseline="0" noProof="0">
                <a:ln>
                  <a:noFill/>
                </a:ln>
                <a:solidFill>
                  <a:prstClr val="black"/>
                </a:solidFill>
                <a:effectLst/>
                <a:uLnTx/>
                <a:uFillTx/>
                <a:latin typeface="Aptos"/>
                <a:ea typeface="Calibri"/>
                <a:cs typeface="Arial"/>
              </a:endParaRPr>
            </a:p>
            <a:p>
              <a:pPr marL="342900" marR="0" lvl="0" indent="-342900" algn="l" defTabSz="914377"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black"/>
                  </a:solidFill>
                  <a:effectLst/>
                  <a:uLnTx/>
                  <a:uFillTx/>
                  <a:latin typeface="Aptos"/>
                  <a:ea typeface="Calibri"/>
                  <a:cs typeface="Arial"/>
                </a:rPr>
                <a:t>Must </a:t>
              </a:r>
              <a:r>
                <a:rPr kumimoji="0" lang="en-US" sz="1600" b="1" i="0" u="none" strike="noStrike" kern="1200" cap="none" spc="0" normalizeH="0" baseline="0" noProof="0">
                  <a:ln>
                    <a:noFill/>
                  </a:ln>
                  <a:solidFill>
                    <a:srgbClr val="C00000"/>
                  </a:solidFill>
                  <a:effectLst/>
                  <a:uLnTx/>
                  <a:uFillTx/>
                  <a:latin typeface="Aptos"/>
                  <a:ea typeface="Calibri"/>
                  <a:cs typeface="Arial"/>
                </a:rPr>
                <a:t>opt out 30 days prior to 1</a:t>
              </a:r>
              <a:r>
                <a:rPr kumimoji="0" lang="en-US" sz="1600" b="1" i="0" u="none" strike="noStrike" kern="1200" cap="none" spc="0" normalizeH="0" baseline="30000" noProof="0">
                  <a:ln>
                    <a:noFill/>
                  </a:ln>
                  <a:solidFill>
                    <a:srgbClr val="C00000"/>
                  </a:solidFill>
                  <a:effectLst/>
                  <a:uLnTx/>
                  <a:uFillTx/>
                  <a:latin typeface="Aptos"/>
                  <a:ea typeface="Calibri"/>
                  <a:cs typeface="Arial"/>
                </a:rPr>
                <a:t>st</a:t>
              </a:r>
              <a:r>
                <a:rPr kumimoji="0" lang="en-US" sz="1600" b="1" i="0" u="none" strike="noStrike" kern="1200" cap="none" spc="0" normalizeH="0" baseline="0" noProof="0">
                  <a:ln>
                    <a:noFill/>
                  </a:ln>
                  <a:solidFill>
                    <a:srgbClr val="C00000"/>
                  </a:solidFill>
                  <a:effectLst/>
                  <a:uLnTx/>
                  <a:uFillTx/>
                  <a:latin typeface="Aptos"/>
                  <a:ea typeface="Calibri"/>
                  <a:cs typeface="Arial"/>
                </a:rPr>
                <a:t> day of class </a:t>
              </a:r>
              <a:r>
                <a:rPr kumimoji="0" lang="en-US" sz="1600" b="0" i="0" u="none" strike="noStrike" kern="1200" cap="none" spc="0" normalizeH="0" baseline="0" noProof="0">
                  <a:ln>
                    <a:noFill/>
                  </a:ln>
                  <a:solidFill>
                    <a:prstClr val="black"/>
                  </a:solidFill>
                  <a:effectLst/>
                  <a:uLnTx/>
                  <a:uFillTx/>
                  <a:latin typeface="Aptos"/>
                  <a:ea typeface="Calibri"/>
                  <a:cs typeface="Arial"/>
                </a:rPr>
                <a:t>&amp; ends on the 10</a:t>
              </a:r>
              <a:r>
                <a:rPr kumimoji="0" lang="en-US" sz="1600" b="0" i="0" u="none" strike="noStrike" kern="1200" cap="none" spc="0" normalizeH="0" baseline="30000" noProof="0">
                  <a:ln>
                    <a:noFill/>
                  </a:ln>
                  <a:solidFill>
                    <a:prstClr val="black"/>
                  </a:solidFill>
                  <a:effectLst/>
                  <a:uLnTx/>
                  <a:uFillTx/>
                  <a:latin typeface="Aptos"/>
                  <a:ea typeface="Calibri"/>
                  <a:cs typeface="Arial"/>
                </a:rPr>
                <a:t>th</a:t>
              </a:r>
              <a:r>
                <a:rPr kumimoji="0" lang="en-US" sz="1600" b="0" i="0" u="none" strike="noStrike" kern="1200" cap="none" spc="0" normalizeH="0" baseline="0" noProof="0">
                  <a:ln>
                    <a:noFill/>
                  </a:ln>
                  <a:solidFill>
                    <a:prstClr val="black"/>
                  </a:solidFill>
                  <a:effectLst/>
                  <a:uLnTx/>
                  <a:uFillTx/>
                  <a:latin typeface="Aptos"/>
                  <a:ea typeface="Calibri"/>
                  <a:cs typeface="Arial"/>
                </a:rPr>
                <a:t> day of class if student wishes to purchase books on their own</a:t>
              </a:r>
              <a:endParaRPr lang="en-US" sz="1600" b="0" i="0" u="none" strike="noStrike" kern="1200" cap="none" spc="0" normalizeH="0" baseline="0" noProof="0">
                <a:ln>
                  <a:noFill/>
                </a:ln>
                <a:solidFill>
                  <a:prstClr val="black"/>
                </a:solidFill>
                <a:effectLst/>
                <a:uLnTx/>
                <a:uFillTx/>
                <a:latin typeface="Aptos"/>
                <a:ea typeface="Calibri"/>
                <a:cs typeface="Arial"/>
              </a:endParaRPr>
            </a:p>
            <a:p>
              <a:pPr marL="285115" marR="0" lvl="0" indent="-285115"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u="none" strike="noStrike" kern="1200" cap="none" spc="0" normalizeH="0" baseline="0" noProof="0">
                <a:ln>
                  <a:noFill/>
                </a:ln>
                <a:solidFill>
                  <a:srgbClr val="C00000"/>
                </a:solidFill>
                <a:effectLst/>
                <a:uLnTx/>
                <a:uFillTx/>
                <a:latin typeface="Aptos" panose="020B0004020202020204" pitchFamily="34" charset="0"/>
                <a:ea typeface="Calibri" panose="020F0502020204030204" pitchFamily="34" charset="0"/>
                <a:cs typeface="Arial" panose="020B06040202020202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ptos"/>
                  <a:ea typeface="Calibri"/>
                  <a:cs typeface="Arial"/>
                </a:rPr>
                <a:t>For more information visit: </a:t>
              </a:r>
              <a:r>
                <a:rPr kumimoji="0" lang="en-US" sz="1600" b="1" i="0" u="none" strike="noStrike" kern="1200" cap="none" spc="0" normalizeH="0" baseline="0" noProof="0">
                  <a:ln>
                    <a:noFill/>
                  </a:ln>
                  <a:solidFill>
                    <a:schemeClr val="accent1">
                      <a:lumMod val="75000"/>
                    </a:schemeClr>
                  </a:solidFill>
                  <a:effectLst/>
                  <a:uLnTx/>
                  <a:uFillTx/>
                  <a:latin typeface="Aptos"/>
                  <a:cs typeface="Arial"/>
                  <a:hlinkClick r:id="rId5">
                    <a:extLst>
                      <a:ext uri="{A12FA001-AC4F-418D-AE19-62706E023703}">
                        <ahyp:hlinkClr xmlns:ahyp="http://schemas.microsoft.com/office/drawing/2018/hyperlinkcolor" val="tx"/>
                      </a:ext>
                    </a:extLst>
                  </a:hlinkClick>
                </a:rPr>
                <a:t>bookbundle.program.uconn.edu</a:t>
              </a:r>
              <a:endParaRPr kumimoji="0" lang="en-US" sz="1600" b="1" i="0" u="none" strike="noStrike" kern="1200" cap="none" spc="0" normalizeH="0" baseline="0" noProof="0">
                <a:ln>
                  <a:noFill/>
                </a:ln>
                <a:solidFill>
                  <a:schemeClr val="accent1">
                    <a:lumMod val="75000"/>
                  </a:schemeClr>
                </a:solidFill>
                <a:effectLst/>
                <a:uLnTx/>
                <a:uFillTx/>
                <a:latin typeface="Aptos"/>
                <a:ea typeface="Calibri" panose="020F0502020204030204" pitchFamily="34" charset="0"/>
                <a:cs typeface="Arial"/>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srgbClr val="C00000"/>
                </a:solidFill>
                <a:effectLst/>
                <a:uLnTx/>
                <a:uFillTx/>
                <a:latin typeface="Aptos" panose="020B00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89AA1F19-BB97-DE01-CBA4-CD7B344B2E1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Lst>
          </a:blip>
          <a:stretch>
            <a:fillRect/>
          </a:stretch>
        </p:blipFill>
        <p:spPr>
          <a:xfrm>
            <a:off x="6096000" y="1488127"/>
            <a:ext cx="2695460" cy="1081174"/>
          </a:xfrm>
          <a:prstGeom prst="rect">
            <a:avLst/>
          </a:prstGeom>
        </p:spPr>
      </p:pic>
    </p:spTree>
    <p:extLst>
      <p:ext uri="{BB962C8B-B14F-4D97-AF65-F5344CB8AC3E}">
        <p14:creationId xmlns:p14="http://schemas.microsoft.com/office/powerpoint/2010/main" val="29283309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ptos" panose="020B0004020202020204" pitchFamily="34" charset="0"/>
                </a:rPr>
                <a:t>What are Federal Title IV Funds?</a:t>
              </a:r>
              <a:endParaRPr lang="en-US" sz="3600">
                <a:solidFill>
                  <a:schemeClr val="bg1"/>
                </a:solidFill>
              </a:endParaRPr>
            </a:p>
          </p:txBody>
        </p:sp>
      </p:grpSp>
      <p:sp>
        <p:nvSpPr>
          <p:cNvPr id="9" name="TextBox 8">
            <a:extLst>
              <a:ext uri="{FF2B5EF4-FFF2-40B4-BE49-F238E27FC236}">
                <a16:creationId xmlns:a16="http://schemas.microsoft.com/office/drawing/2014/main" id="{7B3337A3-B5A7-BD01-8EF5-DDD8C525FEEE}"/>
              </a:ext>
            </a:extLst>
          </p:cNvPr>
          <p:cNvSpPr txBox="1"/>
          <p:nvPr/>
        </p:nvSpPr>
        <p:spPr>
          <a:xfrm>
            <a:off x="301017" y="1517733"/>
            <a:ext cx="11918415" cy="2909964"/>
          </a:xfrm>
          <a:prstGeom prst="rect">
            <a:avLst/>
          </a:prstGeom>
          <a:noFill/>
        </p:spPr>
        <p:txBody>
          <a:bodyPr wrap="square" lIns="91440" tIns="45720" rIns="91440" bIns="45720" anchor="t">
            <a:spAutoFit/>
          </a:bodyPr>
          <a:lstStyle/>
          <a:p>
            <a:pPr marL="0" marR="0">
              <a:lnSpc>
                <a:spcPct val="115000"/>
              </a:lnSpc>
              <a:spcBef>
                <a:spcPts val="0"/>
              </a:spcBef>
              <a:spcAft>
                <a:spcPts val="0"/>
              </a:spcAft>
            </a:pPr>
            <a:r>
              <a:rPr lang="en-US" sz="1600" b="1" kern="1200">
                <a:solidFill>
                  <a:srgbClr val="C00000"/>
                </a:solidFill>
                <a:effectLst/>
                <a:latin typeface="Aptos"/>
                <a:ea typeface="Aptos" panose="020B0004020202020204" pitchFamily="34" charset="0"/>
                <a:cs typeface="Times New Roman"/>
              </a:rPr>
              <a:t>Title IV Funds = Federal Student Aid </a:t>
            </a:r>
            <a:r>
              <a:rPr lang="en-US" sz="1600" b="1">
                <a:solidFill>
                  <a:srgbClr val="C00000"/>
                </a:solidFill>
                <a:latin typeface="Aptos"/>
                <a:ea typeface="Aptos" panose="020B0004020202020204" pitchFamily="34" charset="0"/>
                <a:cs typeface="Times New Roman"/>
              </a:rPr>
              <a:t>F</a:t>
            </a:r>
            <a:r>
              <a:rPr lang="en-US" sz="1600" b="1" kern="1200">
                <a:solidFill>
                  <a:srgbClr val="C00000"/>
                </a:solidFill>
                <a:effectLst/>
                <a:latin typeface="Aptos"/>
                <a:ea typeface="Aptos" panose="020B0004020202020204" pitchFamily="34" charset="0"/>
                <a:cs typeface="Times New Roman"/>
              </a:rPr>
              <a:t>unds</a:t>
            </a:r>
            <a:r>
              <a:rPr lang="en-US" sz="1600" b="1">
                <a:solidFill>
                  <a:srgbClr val="000000"/>
                </a:solidFill>
                <a:latin typeface="Aptos"/>
                <a:ea typeface="Aptos" panose="020B0004020202020204" pitchFamily="34" charset="0"/>
                <a:cs typeface="Times New Roman"/>
              </a:rPr>
              <a:t> </a:t>
            </a:r>
          </a:p>
          <a:p>
            <a:pPr marL="0" marR="0">
              <a:lnSpc>
                <a:spcPct val="115000"/>
              </a:lnSpc>
              <a:spcBef>
                <a:spcPts val="0"/>
              </a:spcBef>
              <a:spcAft>
                <a:spcPts val="0"/>
              </a:spcAft>
            </a:pPr>
            <a:r>
              <a:rPr lang="en-US" sz="1600">
                <a:solidFill>
                  <a:srgbClr val="000000"/>
                </a:solidFill>
                <a:latin typeface="Aptos"/>
                <a:ea typeface="Aptos" panose="020B0004020202020204" pitchFamily="34" charset="0"/>
                <a:cs typeface="Times New Roman"/>
              </a:rPr>
              <a:t>F</a:t>
            </a:r>
            <a:r>
              <a:rPr lang="en-US" sz="1600" kern="1200">
                <a:solidFill>
                  <a:srgbClr val="000000"/>
                </a:solidFill>
                <a:effectLst/>
                <a:latin typeface="Aptos"/>
                <a:ea typeface="Aptos" panose="020B0004020202020204" pitchFamily="34" charset="0"/>
                <a:cs typeface="Times New Roman"/>
              </a:rPr>
              <a:t>ederal student aid programs administered by the U.S. Department of Education</a:t>
            </a:r>
          </a:p>
          <a:p>
            <a:pPr marL="0" marR="0">
              <a:lnSpc>
                <a:spcPct val="115000"/>
              </a:lnSpc>
              <a:spcBef>
                <a:spcPts val="0"/>
              </a:spcBef>
              <a:spcAft>
                <a:spcPts val="0"/>
              </a:spcAft>
            </a:pPr>
            <a:endParaRPr lang="en-US" sz="800" b="1">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endParaRPr lang="en-US" sz="800" b="1">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b="1" kern="1200">
                <a:solidFill>
                  <a:srgbClr val="000000"/>
                </a:solidFill>
                <a:effectLst/>
                <a:latin typeface="Aptos"/>
                <a:ea typeface="Aptos" panose="020B0004020202020204" pitchFamily="34" charset="0"/>
                <a:cs typeface="Times New Roman"/>
              </a:rPr>
              <a:t>Title IV Funds include:</a:t>
            </a:r>
            <a:endParaRPr lang="en-US" sz="1600" b="1" kern="100">
              <a:latin typeface="Aptos"/>
              <a:ea typeface="Aptos" panose="020B0004020202020204" pitchFamily="34" charset="0"/>
              <a:cs typeface="Times New Roman"/>
            </a:endParaRPr>
          </a:p>
          <a:p>
            <a:pPr>
              <a:lnSpc>
                <a:spcPct val="114999"/>
              </a:lnSpc>
            </a:pPr>
            <a:r>
              <a:rPr lang="en-US" sz="1600">
                <a:solidFill>
                  <a:srgbClr val="000000"/>
                </a:solidFill>
                <a:ea typeface="+mn-lt"/>
                <a:cs typeface="+mn-lt"/>
              </a:rPr>
              <a:t>Federal Direct Subsidized/Unsubsidized Student Loans</a:t>
            </a:r>
            <a:endParaRPr lang="en-US">
              <a:ea typeface="+mn-lt"/>
              <a:cs typeface="+mn-lt"/>
            </a:endParaRPr>
          </a:p>
          <a:p>
            <a:pPr>
              <a:lnSpc>
                <a:spcPct val="114999"/>
              </a:lnSpc>
            </a:pPr>
            <a:r>
              <a:rPr lang="en-US" sz="1600">
                <a:ea typeface="+mn-lt"/>
                <a:cs typeface="+mn-lt"/>
              </a:rPr>
              <a:t>Federal Direct Parent PLUS Loan</a:t>
            </a:r>
            <a:endParaRPr lang="en-US"/>
          </a:p>
          <a:p>
            <a:pPr>
              <a:lnSpc>
                <a:spcPct val="115000"/>
              </a:lnSpc>
            </a:pPr>
            <a:endParaRPr lang="en-US" sz="8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a:lnSpc>
                <a:spcPct val="115000"/>
              </a:lnSpc>
            </a:pPr>
            <a:endParaRPr lang="en-US" sz="8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0" marR="0" fontAlgn="base">
              <a:lnSpc>
                <a:spcPct val="115000"/>
              </a:lnSpc>
              <a:spcBef>
                <a:spcPts val="0"/>
              </a:spcBef>
              <a:spcAft>
                <a:spcPts val="0"/>
              </a:spcAft>
            </a:pPr>
            <a:r>
              <a:rPr lang="en-US" sz="1600" b="1" kern="1200">
                <a:solidFill>
                  <a:srgbClr val="000000"/>
                </a:solidFill>
                <a:effectLst/>
                <a:latin typeface="Aptos"/>
                <a:ea typeface="Aptos" panose="020B0004020202020204" pitchFamily="34" charset="0"/>
                <a:cs typeface="Times New Roman"/>
              </a:rPr>
              <a:t>What charges does Federal Student Aid Funds pay for?</a:t>
            </a:r>
            <a:endParaRPr lang="en-US" sz="1600" kern="100">
              <a:effectLst/>
              <a:latin typeface="Aptos"/>
              <a:ea typeface="Aptos" panose="020B0004020202020204" pitchFamily="34" charset="0"/>
              <a:cs typeface="Times New Roman"/>
            </a:endParaRPr>
          </a:p>
          <a:p>
            <a:pPr marL="0" marR="0" fontAlgn="base">
              <a:lnSpc>
                <a:spcPct val="115000"/>
              </a:lnSpc>
              <a:spcBef>
                <a:spcPts val="0"/>
              </a:spcBef>
              <a:spcAft>
                <a:spcPts val="0"/>
              </a:spcAft>
            </a:pPr>
            <a:r>
              <a:rPr lang="en-US" sz="1600" kern="1200">
                <a:effectLst/>
                <a:latin typeface="Aptos"/>
                <a:ea typeface="Aptos" panose="020B0004020202020204" pitchFamily="34" charset="0"/>
                <a:cs typeface="Times New Roman"/>
              </a:rPr>
              <a:t>The U.S. Department of Education regulations only allow schools to use your Federal Student Aid to pay for current academic year institutional allowable charges, unless you have granted permission to apply these funds to non-allowable charges as well.</a:t>
            </a:r>
            <a:endParaRPr lang="en-US" sz="1600" kern="100">
              <a:effectLst/>
              <a:latin typeface="Aptos"/>
              <a:ea typeface="Aptos" panose="020B0004020202020204" pitchFamily="34" charset="0"/>
              <a:cs typeface="Times New Roman"/>
            </a:endParaRPr>
          </a:p>
        </p:txBody>
      </p:sp>
      <p:grpSp>
        <p:nvGrpSpPr>
          <p:cNvPr id="14" name="Group 13">
            <a:extLst>
              <a:ext uri="{FF2B5EF4-FFF2-40B4-BE49-F238E27FC236}">
                <a16:creationId xmlns:a16="http://schemas.microsoft.com/office/drawing/2014/main" id="{926AEC2E-F30C-652B-54CF-19ABFE6EBB82}"/>
              </a:ext>
            </a:extLst>
          </p:cNvPr>
          <p:cNvGrpSpPr/>
          <p:nvPr/>
        </p:nvGrpSpPr>
        <p:grpSpPr>
          <a:xfrm>
            <a:off x="381000" y="4900126"/>
            <a:ext cx="10551295" cy="1777346"/>
            <a:chOff x="381000" y="4731431"/>
            <a:chExt cx="10551295" cy="1777346"/>
          </a:xfrm>
        </p:grpSpPr>
        <p:sp>
          <p:nvSpPr>
            <p:cNvPr id="10" name="TextBox 9">
              <a:extLst>
                <a:ext uri="{FF2B5EF4-FFF2-40B4-BE49-F238E27FC236}">
                  <a16:creationId xmlns:a16="http://schemas.microsoft.com/office/drawing/2014/main" id="{6AE993E4-D00C-3F07-474D-BA6C0D50104E}"/>
                </a:ext>
              </a:extLst>
            </p:cNvPr>
            <p:cNvSpPr txBox="1"/>
            <p:nvPr/>
          </p:nvSpPr>
          <p:spPr>
            <a:xfrm>
              <a:off x="381000" y="4731431"/>
              <a:ext cx="5402855" cy="1211037"/>
            </a:xfrm>
            <a:prstGeom prst="rect">
              <a:avLst/>
            </a:prstGeom>
            <a:noFill/>
          </p:spPr>
          <p:txBody>
            <a:bodyPr wrap="square" rtlCol="0">
              <a:spAutoFit/>
            </a:bodyPr>
            <a:lstStyle/>
            <a:p>
              <a:pPr marL="0" marR="0" fontAlgn="base">
                <a:lnSpc>
                  <a:spcPct val="115000"/>
                </a:lnSpc>
                <a:spcBef>
                  <a:spcPts val="0"/>
                </a:spcBef>
                <a:spcAft>
                  <a:spcPts val="0"/>
                </a:spcAft>
              </a:pPr>
              <a:r>
                <a:rPr lang="en-US" sz="16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Allowable charges:</a:t>
              </a:r>
              <a:endParaRPr lang="en-US" sz="1600" b="1" kern="100">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Tuition</a:t>
              </a:r>
              <a:endParaRPr lang="en-US" sz="16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Mandatory fees</a:t>
              </a:r>
              <a:endParaRPr lang="en-US" sz="16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University Room &amp; Board</a:t>
              </a:r>
              <a:endParaRPr lang="en-US"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238BFA-B674-FB4A-11CE-B117908A7C1F}"/>
                </a:ext>
              </a:extLst>
            </p:cNvPr>
            <p:cNvSpPr txBox="1"/>
            <p:nvPr/>
          </p:nvSpPr>
          <p:spPr>
            <a:xfrm>
              <a:off x="5721316" y="4731431"/>
              <a:ext cx="5210979" cy="1777346"/>
            </a:xfrm>
            <a:prstGeom prst="rect">
              <a:avLst/>
            </a:prstGeom>
            <a:noFill/>
          </p:spPr>
          <p:txBody>
            <a:bodyPr wrap="square" rtlCol="0">
              <a:spAutoFit/>
            </a:bodyPr>
            <a:lstStyle/>
            <a:p>
              <a:pPr marL="0" marR="0" fontAlgn="base">
                <a:lnSpc>
                  <a:spcPct val="115000"/>
                </a:lnSpc>
                <a:spcBef>
                  <a:spcPts val="0"/>
                </a:spcBef>
                <a:spcAft>
                  <a:spcPts val="0"/>
                </a:spcAft>
              </a:pPr>
              <a:r>
                <a:rPr lang="en-US" sz="1600" b="1"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Non-Allowable/ Miscellaneous charges include:</a:t>
              </a:r>
              <a:r>
                <a:rPr lang="en-US" sz="1600" b="1" kern="100">
                  <a:latin typeface="Aptos" panose="020B0004020202020204" pitchFamily="34" charset="0"/>
                  <a:ea typeface="Aptos" panose="020B0004020202020204" pitchFamily="34" charset="0"/>
                  <a:cs typeface="Times New Roman" panose="02020603050405020304" pitchFamily="18" charset="0"/>
                </a:rPr>
                <a:t>  </a:t>
              </a:r>
              <a:endParaRPr lang="en-US" sz="16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insurance</a:t>
              </a:r>
              <a:endParaRPr lang="en-US" sz="16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Book Bundle</a:t>
              </a:r>
              <a:endParaRPr lang="en-US" sz="16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Husky One Card charges</a:t>
              </a:r>
              <a:endParaRPr lang="en-US" sz="16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Health service/lab fees</a:t>
              </a:r>
              <a:endParaRPr lang="en-US" sz="1600"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285750" marR="0" indent="-285750" fontAlgn="base">
                <a:lnSpc>
                  <a:spcPct val="115000"/>
                </a:lnSpc>
                <a:spcBef>
                  <a:spcPts val="0"/>
                </a:spcBef>
                <a:spcAft>
                  <a:spcPts val="0"/>
                </a:spcAft>
                <a:buFont typeface="Wingdings" panose="05000000000000000000" pitchFamily="2" charset="2"/>
                <a:buChar char="ü"/>
              </a:pPr>
              <a:r>
                <a:rPr lang="en-US" sz="1600" kern="1200">
                  <a:solidFill>
                    <a:srgbClr val="000000"/>
                  </a:solidFill>
                  <a:effectLst/>
                  <a:latin typeface="Aptos" panose="020B0004020202020204" pitchFamily="34" charset="0"/>
                  <a:ea typeface="Aptos" panose="020B0004020202020204" pitchFamily="34" charset="0"/>
                  <a:cs typeface="Times New Roman" panose="02020603050405020304" pitchFamily="18" charset="0"/>
                </a:rPr>
                <a:t>Parking &amp; Library fines</a:t>
              </a:r>
              <a:endParaRPr lang="en-US" sz="1600" kern="100">
                <a:solidFill>
                  <a:srgbClr val="000000"/>
                </a:solidFill>
                <a:effectLst/>
                <a:latin typeface="Aptos" panose="020B0004020202020204" pitchFamily="34"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443018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765E55-A0A1-DEC8-D52F-FD9E515C75F0}"/>
              </a:ext>
            </a:extLst>
          </p:cNvPr>
          <p:cNvGrpSpPr/>
          <p:nvPr/>
        </p:nvGrpSpPr>
        <p:grpSpPr>
          <a:xfrm>
            <a:off x="0" y="0"/>
            <a:ext cx="12192000" cy="1143000"/>
            <a:chOff x="0" y="0"/>
            <a:chExt cx="12192000" cy="1316531"/>
          </a:xfrm>
        </p:grpSpPr>
        <p:pic>
          <p:nvPicPr>
            <p:cNvPr id="5" name="Picture 4" descr="A diagram of a student services&#10;&#10;Description automatically generated">
              <a:extLst>
                <a:ext uri="{FF2B5EF4-FFF2-40B4-BE49-F238E27FC236}">
                  <a16:creationId xmlns:a16="http://schemas.microsoft.com/office/drawing/2014/main" id="{39DCCBFE-0061-5300-9685-EF2D69FA8581}"/>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6" name="Title 1">
              <a:extLst>
                <a:ext uri="{FF2B5EF4-FFF2-40B4-BE49-F238E27FC236}">
                  <a16:creationId xmlns:a16="http://schemas.microsoft.com/office/drawing/2014/main" id="{1175B06C-7C82-412F-A12F-3EDF0B253703}"/>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Aptos" panose="020B0004020202020204" pitchFamily="34" charset="0"/>
                </a:rPr>
                <a:t>Title IV Waiver</a:t>
              </a:r>
              <a:endParaRPr lang="en-US" sz="3600">
                <a:solidFill>
                  <a:schemeClr val="bg1"/>
                </a:solidFill>
              </a:endParaRPr>
            </a:p>
          </p:txBody>
        </p:sp>
      </p:grpSp>
      <p:sp>
        <p:nvSpPr>
          <p:cNvPr id="8" name="TextBox 7">
            <a:extLst>
              <a:ext uri="{FF2B5EF4-FFF2-40B4-BE49-F238E27FC236}">
                <a16:creationId xmlns:a16="http://schemas.microsoft.com/office/drawing/2014/main" id="{E03F2FDA-A115-029F-E6B4-5458804A30EE}"/>
              </a:ext>
            </a:extLst>
          </p:cNvPr>
          <p:cNvSpPr txBox="1"/>
          <p:nvPr/>
        </p:nvSpPr>
        <p:spPr>
          <a:xfrm>
            <a:off x="364933" y="1403296"/>
            <a:ext cx="11462133" cy="5458354"/>
          </a:xfrm>
          <a:prstGeom prst="rect">
            <a:avLst/>
          </a:prstGeom>
          <a:noFill/>
        </p:spPr>
        <p:txBody>
          <a:bodyPr wrap="square">
            <a:spAutoFit/>
          </a:bodyPr>
          <a:lstStyle/>
          <a:p>
            <a:pPr marL="0" marR="0">
              <a:lnSpc>
                <a:spcPct val="115000"/>
              </a:lnSpc>
              <a:spcBef>
                <a:spcPts val="0"/>
              </a:spcBef>
              <a:spcAft>
                <a:spcPts val="0"/>
              </a:spcAft>
            </a:pPr>
            <a:r>
              <a:rPr lang="en-US" sz="1600" b="1" kern="1200">
                <a:solidFill>
                  <a:srgbClr val="000000"/>
                </a:solidFill>
                <a:effectLst/>
                <a:ea typeface="Aptos" panose="020B0004020202020204" pitchFamily="34" charset="0"/>
                <a:cs typeface="Arial" panose="020B0604020202020204" pitchFamily="34" charset="0"/>
              </a:rPr>
              <a:t>What is the purpose of Title IV Waiver?</a:t>
            </a:r>
            <a:endParaRPr lang="en-US" sz="1600" kern="10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b="1" kern="1200">
                <a:solidFill>
                  <a:srgbClr val="C00000"/>
                </a:solidFill>
                <a:effectLst/>
                <a:ea typeface="Aptos" panose="020B0004020202020204" pitchFamily="34" charset="0"/>
                <a:cs typeface="Arial" panose="020B0604020202020204" pitchFamily="34" charset="0"/>
              </a:rPr>
              <a:t>Completing the Title IV Waiver</a:t>
            </a:r>
            <a:r>
              <a:rPr lang="en-US" sz="1600" b="1" kern="1200">
                <a:solidFill>
                  <a:srgbClr val="000000"/>
                </a:solidFill>
                <a:effectLst/>
                <a:ea typeface="Aptos" panose="020B0004020202020204" pitchFamily="34" charset="0"/>
                <a:cs typeface="Arial" panose="020B0604020202020204" pitchFamily="34" charset="0"/>
              </a:rPr>
              <a:t>, </a:t>
            </a:r>
            <a:r>
              <a:rPr lang="en-US" sz="1600" kern="1200">
                <a:solidFill>
                  <a:srgbClr val="000000"/>
                </a:solidFill>
                <a:effectLst/>
                <a:ea typeface="Aptos" panose="020B0004020202020204" pitchFamily="34" charset="0"/>
                <a:cs typeface="Arial" panose="020B0604020202020204" pitchFamily="34" charset="0"/>
              </a:rPr>
              <a:t> </a:t>
            </a:r>
            <a:r>
              <a:rPr lang="en-US" sz="1600" kern="1200">
                <a:effectLst/>
                <a:ea typeface="Aptos" panose="020B0004020202020204" pitchFamily="34" charset="0"/>
                <a:cs typeface="Arial" panose="020B0604020202020204" pitchFamily="34" charset="0"/>
              </a:rPr>
              <a:t>you are agreeing to authorize Title IV Funds (Federal Financial Aid) to be applied to all charges</a:t>
            </a:r>
            <a:r>
              <a:rPr lang="en-US" sz="1600">
                <a:ea typeface="Aptos" panose="020B0004020202020204" pitchFamily="34" charset="0"/>
                <a:cs typeface="Arial" panose="020B0604020202020204" pitchFamily="34" charset="0"/>
              </a:rPr>
              <a:t>!</a:t>
            </a:r>
          </a:p>
          <a:p>
            <a:pPr marL="0" marR="0">
              <a:lnSpc>
                <a:spcPct val="115000"/>
              </a:lnSpc>
              <a:spcBef>
                <a:spcPts val="0"/>
              </a:spcBef>
              <a:spcAft>
                <a:spcPts val="0"/>
              </a:spcAft>
            </a:pPr>
            <a:endParaRPr lang="en-US" sz="800">
              <a:ea typeface="Aptos" panose="020B0004020202020204" pitchFamily="34" charset="0"/>
              <a:cs typeface="Arial" panose="020B0604020202020204" pitchFamily="34" charset="0"/>
            </a:endParaRPr>
          </a:p>
          <a:p>
            <a:pPr algn="ctr">
              <a:lnSpc>
                <a:spcPct val="115000"/>
              </a:lnSpc>
            </a:pPr>
            <a:r>
              <a:rPr lang="en-US" sz="1600" b="0" i="1">
                <a:solidFill>
                  <a:srgbClr val="000000"/>
                </a:solidFill>
                <a:effectLst/>
              </a:rPr>
              <a:t>"I wish to authorize use of my Title IV financial aid funds to pay any and all charges within the academic year."</a:t>
            </a:r>
            <a:endParaRPr lang="en-US" sz="1600" i="1" kern="1200">
              <a:effectLst/>
              <a:ea typeface="Aptos" panose="020B0004020202020204" pitchFamily="34" charset="0"/>
              <a:cs typeface="Arial" panose="020B0604020202020204" pitchFamily="34" charset="0"/>
            </a:endParaRPr>
          </a:p>
          <a:p>
            <a:pPr marL="0" marR="0">
              <a:lnSpc>
                <a:spcPct val="115000"/>
              </a:lnSpc>
              <a:spcBef>
                <a:spcPts val="0"/>
              </a:spcBef>
              <a:spcAft>
                <a:spcPts val="0"/>
              </a:spcAft>
            </a:pPr>
            <a:endParaRPr lang="en-US" sz="800" kern="10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b="1" kern="1200">
                <a:solidFill>
                  <a:srgbClr val="000000"/>
                </a:solidFill>
                <a:effectLst/>
                <a:ea typeface="Aptos" panose="020B0004020202020204" pitchFamily="34" charset="0"/>
                <a:cs typeface="Arial" panose="020B0604020202020204" pitchFamily="34" charset="0"/>
              </a:rPr>
              <a:t>Example- Authorizing</a:t>
            </a:r>
          </a:p>
          <a:p>
            <a:pPr marL="342900" marR="0" indent="-342900">
              <a:lnSpc>
                <a:spcPct val="115000"/>
              </a:lnSpc>
              <a:spcBef>
                <a:spcPts val="0"/>
              </a:spcBef>
              <a:spcAft>
                <a:spcPts val="0"/>
              </a:spcAft>
              <a:buFont typeface="+mj-lt"/>
              <a:buAutoNum type="arabicPeriod"/>
            </a:pPr>
            <a:r>
              <a:rPr lang="en-US" sz="1600" kern="1200">
                <a:solidFill>
                  <a:srgbClr val="000000"/>
                </a:solidFill>
                <a:effectLst/>
                <a:ea typeface="Aptos" panose="020B0004020202020204" pitchFamily="34" charset="0"/>
                <a:cs typeface="Arial" panose="020B0604020202020204" pitchFamily="34" charset="0"/>
              </a:rPr>
              <a:t>Student is </a:t>
            </a:r>
            <a:r>
              <a:rPr lang="en-US" sz="1600" kern="1200">
                <a:solidFill>
                  <a:srgbClr val="00339A"/>
                </a:solidFill>
                <a:effectLst/>
                <a:ea typeface="Aptos" panose="020B0004020202020204" pitchFamily="34" charset="0"/>
                <a:cs typeface="Arial" panose="020B0604020202020204" pitchFamily="34" charset="0"/>
              </a:rPr>
              <a:t>receiving financial aid</a:t>
            </a:r>
            <a:r>
              <a:rPr lang="en-US" sz="1600" kern="1200">
                <a:solidFill>
                  <a:srgbClr val="000000"/>
                </a:solidFill>
                <a:effectLst/>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600">
                <a:solidFill>
                  <a:srgbClr val="000000"/>
                </a:solidFill>
                <a:ea typeface="Aptos" panose="020B0004020202020204" pitchFamily="34" charset="0"/>
                <a:cs typeface="Arial" panose="020B0604020202020204" pitchFamily="34" charset="0"/>
              </a:rPr>
              <a:t>Student </a:t>
            </a:r>
            <a:r>
              <a:rPr lang="en-US" sz="1600">
                <a:solidFill>
                  <a:srgbClr val="00339A"/>
                </a:solidFill>
                <a:ea typeface="Aptos" panose="020B0004020202020204" pitchFamily="34" charset="0"/>
                <a:cs typeface="Arial" panose="020B0604020202020204" pitchFamily="34" charset="0"/>
              </a:rPr>
              <a:t>c</a:t>
            </a:r>
            <a:r>
              <a:rPr lang="en-US" sz="1600" kern="1200">
                <a:solidFill>
                  <a:srgbClr val="00339A"/>
                </a:solidFill>
                <a:effectLst/>
                <a:ea typeface="Aptos" panose="020B0004020202020204" pitchFamily="34" charset="0"/>
                <a:cs typeface="Arial" panose="020B0604020202020204" pitchFamily="34" charset="0"/>
              </a:rPr>
              <a:t>ompleted</a:t>
            </a:r>
            <a:r>
              <a:rPr lang="en-US" sz="1600" kern="1200">
                <a:solidFill>
                  <a:srgbClr val="000000"/>
                </a:solidFill>
                <a:effectLst/>
                <a:ea typeface="Aptos" panose="020B0004020202020204" pitchFamily="34" charset="0"/>
                <a:cs typeface="Arial" panose="020B0604020202020204" pitchFamily="34" charset="0"/>
              </a:rPr>
              <a:t> the </a:t>
            </a:r>
            <a:r>
              <a:rPr lang="en-US" sz="1600" kern="1200">
                <a:solidFill>
                  <a:srgbClr val="00339A"/>
                </a:solidFill>
                <a:effectLst/>
                <a:ea typeface="Aptos" panose="020B0004020202020204" pitchFamily="34" charset="0"/>
                <a:cs typeface="Arial" panose="020B0604020202020204" pitchFamily="34" charset="0"/>
              </a:rPr>
              <a:t>Title IV Waiver</a:t>
            </a:r>
            <a:r>
              <a:rPr lang="en-US" sz="1600" kern="1200">
                <a:solidFill>
                  <a:srgbClr val="000000"/>
                </a:solidFill>
                <a:effectLst/>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600">
                <a:solidFill>
                  <a:srgbClr val="000000"/>
                </a:solidFill>
                <a:ea typeface="Aptos" panose="020B0004020202020204" pitchFamily="34" charset="0"/>
                <a:cs typeface="Arial" panose="020B0604020202020204" pitchFamily="34" charset="0"/>
              </a:rPr>
              <a:t>Enrolled </a:t>
            </a:r>
            <a:r>
              <a:rPr lang="en-US" sz="1600">
                <a:ea typeface="Aptos" panose="020B0004020202020204" pitchFamily="34" charset="0"/>
                <a:cs typeface="Arial" panose="020B0604020202020204" pitchFamily="34" charset="0"/>
              </a:rPr>
              <a:t>in the </a:t>
            </a:r>
            <a:r>
              <a:rPr lang="en-US" sz="1600">
                <a:solidFill>
                  <a:srgbClr val="00339A"/>
                </a:solidFill>
                <a:ea typeface="Aptos" panose="020B0004020202020204" pitchFamily="34" charset="0"/>
                <a:cs typeface="Arial" panose="020B0604020202020204" pitchFamily="34" charset="0"/>
              </a:rPr>
              <a:t>Husky Book Bundle</a:t>
            </a:r>
            <a:r>
              <a:rPr lang="en-US" sz="1600">
                <a:solidFill>
                  <a:srgbClr val="000000"/>
                </a:solidFill>
                <a:ea typeface="Aptos" panose="020B0004020202020204" pitchFamily="34" charset="0"/>
                <a:cs typeface="Arial" panose="020B0604020202020204" pitchFamily="34" charset="0"/>
              </a:rPr>
              <a:t>.</a:t>
            </a:r>
            <a:endParaRPr lang="en-US" sz="1600" kern="1200">
              <a:solidFill>
                <a:srgbClr val="000000"/>
              </a:solidFill>
              <a:effectLst/>
              <a:ea typeface="Aptos" panose="020B0004020202020204" pitchFamily="34" charset="0"/>
              <a:cs typeface="Arial" panose="020B0604020202020204" pitchFamily="34" charset="0"/>
            </a:endParaRPr>
          </a:p>
          <a:p>
            <a:pPr marL="342900" marR="0" indent="-342900">
              <a:lnSpc>
                <a:spcPct val="115000"/>
              </a:lnSpc>
              <a:spcBef>
                <a:spcPts val="0"/>
              </a:spcBef>
              <a:spcAft>
                <a:spcPts val="0"/>
              </a:spcAft>
              <a:buFont typeface="+mj-lt"/>
              <a:buAutoNum type="arabicPeriod"/>
            </a:pPr>
            <a:r>
              <a:rPr lang="en-US" sz="1600">
                <a:solidFill>
                  <a:srgbClr val="000000"/>
                </a:solidFill>
                <a:ea typeface="Aptos" panose="020B0004020202020204" pitchFamily="34" charset="0"/>
                <a:cs typeface="Arial" panose="020B0604020202020204" pitchFamily="34" charset="0"/>
              </a:rPr>
              <a:t>Financial Aid is </a:t>
            </a:r>
            <a:r>
              <a:rPr lang="en-US" sz="1600" b="1" u="sng">
                <a:solidFill>
                  <a:srgbClr val="C00000"/>
                </a:solidFill>
                <a:ea typeface="Aptos" panose="020B0004020202020204" pitchFamily="34" charset="0"/>
                <a:cs typeface="Arial" panose="020B0604020202020204" pitchFamily="34" charset="0"/>
              </a:rPr>
              <a:t>allowed</a:t>
            </a:r>
            <a:r>
              <a:rPr lang="en-US" sz="1600" b="1">
                <a:solidFill>
                  <a:srgbClr val="C00000"/>
                </a:solidFill>
                <a:ea typeface="Aptos" panose="020B0004020202020204" pitchFamily="34" charset="0"/>
                <a:cs typeface="Arial" panose="020B0604020202020204" pitchFamily="34" charset="0"/>
              </a:rPr>
              <a:t> </a:t>
            </a:r>
            <a:r>
              <a:rPr lang="en-US" sz="1600">
                <a:solidFill>
                  <a:srgbClr val="000000"/>
                </a:solidFill>
                <a:ea typeface="Aptos" panose="020B0004020202020204" pitchFamily="34" charset="0"/>
                <a:cs typeface="Arial" panose="020B0604020202020204" pitchFamily="34" charset="0"/>
              </a:rPr>
              <a:t>to cover the Husky Book Bundle. </a:t>
            </a:r>
          </a:p>
          <a:p>
            <a:pPr marL="0" marR="0">
              <a:lnSpc>
                <a:spcPct val="115000"/>
              </a:lnSpc>
              <a:spcBef>
                <a:spcPts val="0"/>
              </a:spcBef>
              <a:spcAft>
                <a:spcPts val="0"/>
              </a:spcAft>
            </a:pPr>
            <a:endParaRPr lang="en-US" sz="800" kern="100">
              <a:effectLs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600" b="1" kern="1200">
                <a:solidFill>
                  <a:srgbClr val="000000"/>
                </a:solidFill>
                <a:effectLst/>
                <a:ea typeface="Aptos" panose="020B0004020202020204" pitchFamily="34" charset="0"/>
                <a:cs typeface="Arial" panose="020B0604020202020204" pitchFamily="34" charset="0"/>
              </a:rPr>
              <a:t>Example- Not Authorizing</a:t>
            </a:r>
          </a:p>
          <a:p>
            <a:pPr marL="342900" marR="0" indent="-342900">
              <a:lnSpc>
                <a:spcPct val="115000"/>
              </a:lnSpc>
              <a:spcBef>
                <a:spcPts val="0"/>
              </a:spcBef>
              <a:spcAft>
                <a:spcPts val="0"/>
              </a:spcAft>
              <a:buFont typeface="+mj-lt"/>
              <a:buAutoNum type="arabicPeriod"/>
            </a:pPr>
            <a:r>
              <a:rPr lang="en-US" sz="1600">
                <a:solidFill>
                  <a:srgbClr val="000000"/>
                </a:solidFill>
                <a:ea typeface="Aptos" panose="020B0004020202020204" pitchFamily="34" charset="0"/>
                <a:cs typeface="Arial" panose="020B0604020202020204" pitchFamily="34" charset="0"/>
              </a:rPr>
              <a:t>Student is </a:t>
            </a:r>
            <a:r>
              <a:rPr lang="en-US" sz="1600">
                <a:solidFill>
                  <a:srgbClr val="00339A"/>
                </a:solidFill>
                <a:ea typeface="Aptos" panose="020B0004020202020204" pitchFamily="34" charset="0"/>
                <a:cs typeface="Arial" panose="020B0604020202020204" pitchFamily="34" charset="0"/>
              </a:rPr>
              <a:t>receiving financial aid</a:t>
            </a:r>
            <a:r>
              <a:rPr lang="en-US" sz="1600">
                <a:solidFill>
                  <a:srgbClr val="000000"/>
                </a:solidFill>
                <a:ea typeface="Aptos" panose="020B0004020202020204" pitchFamily="34" charset="0"/>
                <a:cs typeface="Arial" panose="020B0604020202020204" pitchFamily="34" charset="0"/>
              </a:rPr>
              <a:t>.</a:t>
            </a:r>
          </a:p>
          <a:p>
            <a:pPr marL="342900" marR="0" indent="-342900">
              <a:lnSpc>
                <a:spcPct val="115000"/>
              </a:lnSpc>
              <a:spcBef>
                <a:spcPts val="0"/>
              </a:spcBef>
              <a:spcAft>
                <a:spcPts val="0"/>
              </a:spcAft>
              <a:buFont typeface="+mj-lt"/>
              <a:buAutoNum type="arabicPeriod"/>
            </a:pPr>
            <a:r>
              <a:rPr lang="en-US" sz="1600" kern="1200">
                <a:solidFill>
                  <a:srgbClr val="000000"/>
                </a:solidFill>
                <a:effectLst/>
                <a:ea typeface="Aptos" panose="020B0004020202020204" pitchFamily="34" charset="0"/>
                <a:cs typeface="Arial" panose="020B0604020202020204" pitchFamily="34" charset="0"/>
              </a:rPr>
              <a:t>Student </a:t>
            </a:r>
            <a:r>
              <a:rPr lang="en-US" sz="1600">
                <a:solidFill>
                  <a:srgbClr val="00339A"/>
                </a:solidFill>
                <a:ea typeface="Aptos" panose="020B0004020202020204" pitchFamily="34" charset="0"/>
                <a:cs typeface="Arial" panose="020B0604020202020204" pitchFamily="34" charset="0"/>
              </a:rPr>
              <a:t>did not complete </a:t>
            </a:r>
            <a:r>
              <a:rPr lang="en-US" sz="1600">
                <a:solidFill>
                  <a:srgbClr val="000000"/>
                </a:solidFill>
                <a:ea typeface="Aptos" panose="020B0004020202020204" pitchFamily="34" charset="0"/>
                <a:cs typeface="Arial" panose="020B0604020202020204" pitchFamily="34" charset="0"/>
              </a:rPr>
              <a:t>the </a:t>
            </a:r>
            <a:r>
              <a:rPr lang="en-US" sz="1600">
                <a:solidFill>
                  <a:srgbClr val="00339A"/>
                </a:solidFill>
                <a:ea typeface="Aptos" panose="020B0004020202020204" pitchFamily="34" charset="0"/>
                <a:cs typeface="Arial" panose="020B0604020202020204" pitchFamily="34" charset="0"/>
              </a:rPr>
              <a:t>Title IV Waiver</a:t>
            </a:r>
            <a:r>
              <a:rPr lang="en-US" sz="1600">
                <a:solidFill>
                  <a:srgbClr val="000000"/>
                </a:solidFill>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600" kern="1200">
                <a:solidFill>
                  <a:srgbClr val="000000"/>
                </a:solidFill>
                <a:effectLst/>
                <a:ea typeface="Aptos" panose="020B0004020202020204" pitchFamily="34" charset="0"/>
                <a:cs typeface="Arial" panose="020B0604020202020204" pitchFamily="34" charset="0"/>
              </a:rPr>
              <a:t>Enrolled in the </a:t>
            </a:r>
            <a:r>
              <a:rPr lang="en-US" sz="1600" kern="1200">
                <a:solidFill>
                  <a:srgbClr val="00339A"/>
                </a:solidFill>
                <a:effectLst/>
                <a:ea typeface="Aptos" panose="020B0004020202020204" pitchFamily="34" charset="0"/>
                <a:cs typeface="Arial" panose="020B0604020202020204" pitchFamily="34" charset="0"/>
              </a:rPr>
              <a:t>Husky Book Bundle</a:t>
            </a:r>
            <a:r>
              <a:rPr lang="en-US" sz="1600" kern="1200">
                <a:solidFill>
                  <a:srgbClr val="000000"/>
                </a:solidFill>
                <a:effectLst/>
                <a:ea typeface="Aptos" panose="020B0004020202020204" pitchFamily="34" charset="0"/>
                <a:cs typeface="Arial" panose="020B0604020202020204" pitchFamily="34" charset="0"/>
              </a:rPr>
              <a:t>. </a:t>
            </a:r>
          </a:p>
          <a:p>
            <a:pPr marL="342900" marR="0" indent="-342900">
              <a:lnSpc>
                <a:spcPct val="115000"/>
              </a:lnSpc>
              <a:spcBef>
                <a:spcPts val="0"/>
              </a:spcBef>
              <a:spcAft>
                <a:spcPts val="0"/>
              </a:spcAft>
              <a:buFont typeface="+mj-lt"/>
              <a:buAutoNum type="arabicPeriod"/>
            </a:pPr>
            <a:r>
              <a:rPr lang="en-US" sz="1600">
                <a:solidFill>
                  <a:srgbClr val="000000"/>
                </a:solidFill>
                <a:ea typeface="Aptos" panose="020B0004020202020204" pitchFamily="34" charset="0"/>
                <a:cs typeface="Arial" panose="020B0604020202020204" pitchFamily="34" charset="0"/>
              </a:rPr>
              <a:t>Financial aid is </a:t>
            </a:r>
            <a:r>
              <a:rPr lang="en-US" sz="1600" b="1" u="sng">
                <a:solidFill>
                  <a:srgbClr val="C00000"/>
                </a:solidFill>
                <a:ea typeface="Aptos" panose="020B0004020202020204" pitchFamily="34" charset="0"/>
                <a:cs typeface="Arial" panose="020B0604020202020204" pitchFamily="34" charset="0"/>
              </a:rPr>
              <a:t>NOT allowed </a:t>
            </a:r>
            <a:r>
              <a:rPr lang="en-US" sz="1600">
                <a:solidFill>
                  <a:srgbClr val="000000"/>
                </a:solidFill>
                <a:ea typeface="Aptos" panose="020B0004020202020204" pitchFamily="34" charset="0"/>
                <a:cs typeface="Arial" panose="020B0604020202020204" pitchFamily="34" charset="0"/>
              </a:rPr>
              <a:t>to cover the Husky Book Bundle.</a:t>
            </a:r>
          </a:p>
          <a:p>
            <a:pPr marL="342900" marR="0" indent="-342900">
              <a:lnSpc>
                <a:spcPct val="115000"/>
              </a:lnSpc>
              <a:spcBef>
                <a:spcPts val="0"/>
              </a:spcBef>
              <a:spcAft>
                <a:spcPts val="0"/>
              </a:spcAft>
              <a:buFont typeface="+mj-lt"/>
              <a:buAutoNum type="arabicPeriod"/>
            </a:pPr>
            <a:r>
              <a:rPr lang="en-US" sz="1600" kern="1200">
                <a:solidFill>
                  <a:srgbClr val="000000"/>
                </a:solidFill>
                <a:effectLst/>
                <a:ea typeface="Aptos" panose="020B0004020202020204" pitchFamily="34" charset="0"/>
                <a:cs typeface="Arial" panose="020B0604020202020204" pitchFamily="34" charset="0"/>
              </a:rPr>
              <a:t>Student may receive a </a:t>
            </a:r>
            <a:r>
              <a:rPr lang="en-US" sz="1600" b="1" kern="1200">
                <a:solidFill>
                  <a:srgbClr val="C00000"/>
                </a:solidFill>
                <a:effectLst/>
                <a:ea typeface="Aptos" panose="020B0004020202020204" pitchFamily="34" charset="0"/>
                <a:cs typeface="Arial" panose="020B0604020202020204" pitchFamily="34" charset="0"/>
              </a:rPr>
              <a:t>refund</a:t>
            </a:r>
            <a:r>
              <a:rPr lang="en-US" sz="1600" kern="1200">
                <a:solidFill>
                  <a:srgbClr val="000000"/>
                </a:solidFill>
                <a:effectLst/>
                <a:ea typeface="Aptos" panose="020B0004020202020204" pitchFamily="34" charset="0"/>
                <a:cs typeface="Arial" panose="020B0604020202020204" pitchFamily="34" charset="0"/>
              </a:rPr>
              <a:t> for Husky Book Bundle.</a:t>
            </a:r>
          </a:p>
          <a:p>
            <a:pPr marL="342900" marR="0" indent="-342900">
              <a:lnSpc>
                <a:spcPct val="115000"/>
              </a:lnSpc>
              <a:spcBef>
                <a:spcPts val="0"/>
              </a:spcBef>
              <a:spcAft>
                <a:spcPts val="0"/>
              </a:spcAft>
              <a:buFont typeface="+mj-lt"/>
              <a:buAutoNum type="arabicPeriod"/>
            </a:pPr>
            <a:r>
              <a:rPr lang="en-US" sz="1600" kern="1200">
                <a:solidFill>
                  <a:srgbClr val="000000"/>
                </a:solidFill>
                <a:effectLst/>
                <a:ea typeface="Aptos" panose="020B0004020202020204" pitchFamily="34" charset="0"/>
                <a:cs typeface="Arial" panose="020B0604020202020204" pitchFamily="34" charset="0"/>
              </a:rPr>
              <a:t>Student </a:t>
            </a:r>
            <a:r>
              <a:rPr lang="en-US" sz="1600" b="1" kern="1200">
                <a:solidFill>
                  <a:srgbClr val="C00000"/>
                </a:solidFill>
                <a:effectLst/>
                <a:ea typeface="Aptos" panose="020B0004020202020204" pitchFamily="34" charset="0"/>
                <a:cs typeface="Arial" panose="020B0604020202020204" pitchFamily="34" charset="0"/>
              </a:rPr>
              <a:t>NOW RISKS OWING </a:t>
            </a:r>
            <a:r>
              <a:rPr lang="en-US" sz="1600" kern="1200">
                <a:solidFill>
                  <a:srgbClr val="000000"/>
                </a:solidFill>
                <a:effectLst/>
                <a:ea typeface="Aptos" panose="020B0004020202020204" pitchFamily="34" charset="0"/>
                <a:cs typeface="Arial" panose="020B0604020202020204" pitchFamily="34" charset="0"/>
              </a:rPr>
              <a:t>back the Husky Book Bundle Fee.</a:t>
            </a:r>
          </a:p>
          <a:p>
            <a:pPr marL="342900" marR="0" indent="-342900">
              <a:lnSpc>
                <a:spcPct val="115000"/>
              </a:lnSpc>
              <a:spcBef>
                <a:spcPts val="0"/>
              </a:spcBef>
              <a:spcAft>
                <a:spcPts val="0"/>
              </a:spcAft>
              <a:buFont typeface="+mj-lt"/>
              <a:buAutoNum type="arabicPeriod"/>
            </a:pPr>
            <a:r>
              <a:rPr lang="en-US" sz="1600">
                <a:solidFill>
                  <a:srgbClr val="000000"/>
                </a:solidFill>
                <a:ea typeface="Aptos" panose="020B0004020202020204" pitchFamily="34" charset="0"/>
                <a:cs typeface="Arial" panose="020B0604020202020204" pitchFamily="34" charset="0"/>
              </a:rPr>
              <a:t>Student will then need to pay off balance even though they received a refund. </a:t>
            </a:r>
            <a:endParaRPr lang="en-US" sz="1600" kern="1200">
              <a:solidFill>
                <a:srgbClr val="000000"/>
              </a:solidFill>
              <a:effectLst/>
              <a:ea typeface="Aptos" panose="020B0004020202020204" pitchFamily="34" charset="0"/>
              <a:cs typeface="Arial" panose="020B0604020202020204" pitchFamily="34" charset="0"/>
            </a:endParaRPr>
          </a:p>
          <a:p>
            <a:pPr marL="0" marR="0">
              <a:lnSpc>
                <a:spcPct val="115000"/>
              </a:lnSpc>
              <a:spcBef>
                <a:spcPts val="0"/>
              </a:spcBef>
              <a:spcAft>
                <a:spcPts val="0"/>
              </a:spcAf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Thought Bubble: Cloud 11">
            <a:extLst>
              <a:ext uri="{FF2B5EF4-FFF2-40B4-BE49-F238E27FC236}">
                <a16:creationId xmlns:a16="http://schemas.microsoft.com/office/drawing/2014/main" id="{96A899CB-F9BA-63E7-5C06-CBF8C809D92D}"/>
              </a:ext>
            </a:extLst>
          </p:cNvPr>
          <p:cNvSpPr/>
          <p:nvPr/>
        </p:nvSpPr>
        <p:spPr>
          <a:xfrm>
            <a:off x="10067843" y="2971800"/>
            <a:ext cx="1588100" cy="1355844"/>
          </a:xfrm>
          <a:prstGeom prst="cloudCallout">
            <a:avLst>
              <a:gd name="adj1" fmla="val -33743"/>
              <a:gd name="adj2" fmla="val 65144"/>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n w="22225">
                  <a:noFill/>
                  <a:prstDash val="solid"/>
                </a:ln>
                <a:solidFill>
                  <a:schemeClr val="tx1"/>
                </a:solidFill>
              </a:rPr>
              <a:t>Don’t forget to complete the Title IV Waiver!</a:t>
            </a:r>
          </a:p>
        </p:txBody>
      </p:sp>
      <p:pic>
        <p:nvPicPr>
          <p:cNvPr id="14" name="Picture 13">
            <a:extLst>
              <a:ext uri="{FF2B5EF4-FFF2-40B4-BE49-F238E27FC236}">
                <a16:creationId xmlns:a16="http://schemas.microsoft.com/office/drawing/2014/main" id="{8C5DDCF1-CDC6-7065-C437-177D2C8BBA1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33" b="94444" l="10000" r="90000">
                        <a14:foregroundMark x1="33529" y1="21958" x2="34412" y2="23280"/>
                        <a14:foregroundMark x1="67059" y1="4497" x2="67059" y2="4497"/>
                        <a14:foregroundMark x1="60588" y1="17460" x2="60588" y2="17460"/>
                        <a14:foregroundMark x1="65588" y1="17725" x2="65588" y2="17725"/>
                        <a14:foregroundMark x1="73824" y1="20106" x2="73824" y2="20106"/>
                        <a14:foregroundMark x1="82353" y1="20106" x2="82353" y2="20106"/>
                        <a14:foregroundMark x1="29412" y1="94444" x2="29412" y2="94444"/>
                        <a14:foregroundMark x1="37647" y1="94444" x2="37647" y2="94444"/>
                      </a14:backgroundRemoval>
                    </a14:imgEffect>
                  </a14:imgLayer>
                </a14:imgProps>
              </a:ext>
            </a:extLst>
          </a:blip>
          <a:stretch>
            <a:fillRect/>
          </a:stretch>
        </p:blipFill>
        <p:spPr>
          <a:xfrm>
            <a:off x="8130802" y="4254492"/>
            <a:ext cx="2159111" cy="2400423"/>
          </a:xfrm>
          <a:prstGeom prst="rect">
            <a:avLst/>
          </a:prstGeom>
        </p:spPr>
      </p:pic>
    </p:spTree>
    <p:extLst>
      <p:ext uri="{BB962C8B-B14F-4D97-AF65-F5344CB8AC3E}">
        <p14:creationId xmlns:p14="http://schemas.microsoft.com/office/powerpoint/2010/main" val="320875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1725656"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Complete the FAFSA (</a:t>
              </a:r>
              <a:r>
                <a:rPr lang="en-US" sz="3600">
                  <a:solidFill>
                    <a:schemeClr val="bg1"/>
                  </a:solidFill>
                  <a:cs typeface="Calibri"/>
                </a:rPr>
                <a:t>Free Application for Federal Student Aid) </a:t>
              </a:r>
              <a:endParaRPr lang="en-US" sz="3600">
                <a:solidFill>
                  <a:schemeClr val="bg1"/>
                </a:solidFill>
              </a:endParaRPr>
            </a:p>
          </p:txBody>
        </p:sp>
      </p:grpSp>
      <p:sp>
        <p:nvSpPr>
          <p:cNvPr id="9" name="Content Placeholder 2">
            <a:extLst>
              <a:ext uri="{FF2B5EF4-FFF2-40B4-BE49-F238E27FC236}">
                <a16:creationId xmlns:a16="http://schemas.microsoft.com/office/drawing/2014/main" id="{6D665410-89CB-D4CD-9BD6-0CC256F9D625}"/>
              </a:ext>
            </a:extLst>
          </p:cNvPr>
          <p:cNvSpPr txBox="1">
            <a:spLocks/>
          </p:cNvSpPr>
          <p:nvPr/>
        </p:nvSpPr>
        <p:spPr>
          <a:xfrm>
            <a:off x="530045" y="1891176"/>
            <a:ext cx="7185213" cy="234164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3">
                    <a:lumMod val="60000"/>
                    <a:lumOff val="40000"/>
                  </a:schemeClr>
                </a:solidFill>
                <a:cs typeface="Calibri"/>
              </a:rPr>
              <a:t>2024-2025 FAFSA </a:t>
            </a:r>
            <a:r>
              <a:rPr lang="en-US" sz="2400">
                <a:cs typeface="Calibri"/>
              </a:rPr>
              <a:t>(spring and summer semester aid)</a:t>
            </a:r>
          </a:p>
          <a:p>
            <a:r>
              <a:rPr lang="en-US" sz="2400">
                <a:solidFill>
                  <a:schemeClr val="accent3">
                    <a:lumMod val="60000"/>
                    <a:lumOff val="40000"/>
                  </a:schemeClr>
                </a:solidFill>
                <a:cs typeface="Calibri"/>
              </a:rPr>
              <a:t>Available now</a:t>
            </a:r>
          </a:p>
          <a:p>
            <a:r>
              <a:rPr lang="en-US" sz="2400" b="1">
                <a:solidFill>
                  <a:srgbClr val="395CB7"/>
                </a:solidFill>
                <a:cs typeface="Calibri"/>
              </a:rPr>
              <a:t>2025-2026 FAFSA </a:t>
            </a:r>
            <a:r>
              <a:rPr lang="en-US" sz="2400">
                <a:solidFill>
                  <a:srgbClr val="395CB7"/>
                </a:solidFill>
                <a:cs typeface="Calibri"/>
              </a:rPr>
              <a:t>(fall semester aid) </a:t>
            </a:r>
          </a:p>
          <a:p>
            <a:r>
              <a:rPr lang="en-US" sz="2400">
                <a:solidFill>
                  <a:srgbClr val="395CB7"/>
                </a:solidFill>
                <a:cs typeface="Calibri"/>
              </a:rPr>
              <a:t>Available on or before 12/1/2024</a:t>
            </a:r>
          </a:p>
          <a:p>
            <a:r>
              <a:rPr lang="en-US" sz="2400" b="1">
                <a:solidFill>
                  <a:srgbClr val="7030A0"/>
                </a:solidFill>
                <a:ea typeface="+mn-lt"/>
                <a:cs typeface="+mn-lt"/>
              </a:rPr>
              <a:t>Studentaid.gov</a:t>
            </a:r>
            <a:endParaRPr lang="en-US" sz="2400" b="1">
              <a:solidFill>
                <a:srgbClr val="7030A0"/>
              </a:solidFill>
              <a:cs typeface="Calibri"/>
            </a:endParaRPr>
          </a:p>
        </p:txBody>
      </p:sp>
      <p:sp>
        <p:nvSpPr>
          <p:cNvPr id="14" name="TextBox 13">
            <a:extLst>
              <a:ext uri="{FF2B5EF4-FFF2-40B4-BE49-F238E27FC236}">
                <a16:creationId xmlns:a16="http://schemas.microsoft.com/office/drawing/2014/main" id="{84467487-8599-47EF-2EBE-794CBB57F7C7}"/>
              </a:ext>
            </a:extLst>
          </p:cNvPr>
          <p:cNvSpPr txBox="1"/>
          <p:nvPr/>
        </p:nvSpPr>
        <p:spPr>
          <a:xfrm>
            <a:off x="287570" y="1255416"/>
            <a:ext cx="6158484" cy="523220"/>
          </a:xfrm>
          <a:prstGeom prst="rect">
            <a:avLst/>
          </a:prstGeom>
          <a:noFill/>
        </p:spPr>
        <p:txBody>
          <a:bodyPr wrap="square">
            <a:spAutoFit/>
          </a:bodyPr>
          <a:lstStyle/>
          <a:p>
            <a:pPr marL="0" indent="0">
              <a:buFont typeface="Arial" panose="020B0604020202020204" pitchFamily="34" charset="0"/>
              <a:buNone/>
            </a:pPr>
            <a:r>
              <a:rPr lang="en-US" sz="2800">
                <a:solidFill>
                  <a:srgbClr val="395CB7"/>
                </a:solidFill>
                <a:cs typeface="Calibri"/>
              </a:rPr>
              <a:t>Complete two FAFSAs:</a:t>
            </a:r>
          </a:p>
        </p:txBody>
      </p:sp>
      <p:sp>
        <p:nvSpPr>
          <p:cNvPr id="15" name="Content Placeholder 2">
            <a:extLst>
              <a:ext uri="{FF2B5EF4-FFF2-40B4-BE49-F238E27FC236}">
                <a16:creationId xmlns:a16="http://schemas.microsoft.com/office/drawing/2014/main" id="{78CA9996-11ED-05EF-C640-1A05C2276CAD}"/>
              </a:ext>
            </a:extLst>
          </p:cNvPr>
          <p:cNvSpPr txBox="1">
            <a:spLocks/>
          </p:cNvSpPr>
          <p:nvPr/>
        </p:nvSpPr>
        <p:spPr>
          <a:xfrm>
            <a:off x="530045" y="4976012"/>
            <a:ext cx="6497278" cy="147517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cs typeface="Calibri"/>
              </a:rPr>
              <a:t>Spring Semester: </a:t>
            </a:r>
            <a:r>
              <a:rPr lang="en-US" sz="2200">
                <a:cs typeface="Calibri"/>
              </a:rPr>
              <a:t>Mid-November</a:t>
            </a:r>
          </a:p>
          <a:p>
            <a:r>
              <a:rPr lang="en-US" sz="2200" b="1">
                <a:cs typeface="Calibri"/>
              </a:rPr>
              <a:t>Summer Semester: </a:t>
            </a:r>
            <a:r>
              <a:rPr lang="en-US" sz="2200">
                <a:cs typeface="Calibri"/>
              </a:rPr>
              <a:t>April (or after you register)</a:t>
            </a:r>
          </a:p>
          <a:p>
            <a:r>
              <a:rPr lang="en-US" sz="2200" b="1">
                <a:cs typeface="Calibri"/>
              </a:rPr>
              <a:t>Fall Semester: </a:t>
            </a:r>
            <a:r>
              <a:rPr lang="en-US" sz="2200">
                <a:cs typeface="Calibri"/>
              </a:rPr>
              <a:t>Late-May</a:t>
            </a:r>
          </a:p>
        </p:txBody>
      </p:sp>
      <p:sp>
        <p:nvSpPr>
          <p:cNvPr id="16" name="TextBox 15">
            <a:extLst>
              <a:ext uri="{FF2B5EF4-FFF2-40B4-BE49-F238E27FC236}">
                <a16:creationId xmlns:a16="http://schemas.microsoft.com/office/drawing/2014/main" id="{AEA9E62E-28C1-7763-B927-11D6621C5349}"/>
              </a:ext>
            </a:extLst>
          </p:cNvPr>
          <p:cNvSpPr txBox="1"/>
          <p:nvPr/>
        </p:nvSpPr>
        <p:spPr>
          <a:xfrm>
            <a:off x="287570" y="4367915"/>
            <a:ext cx="6158484" cy="523220"/>
          </a:xfrm>
          <a:prstGeom prst="rect">
            <a:avLst/>
          </a:prstGeom>
          <a:noFill/>
        </p:spPr>
        <p:txBody>
          <a:bodyPr wrap="square">
            <a:spAutoFit/>
          </a:bodyPr>
          <a:lstStyle/>
          <a:p>
            <a:r>
              <a:rPr lang="en-US" sz="2800">
                <a:solidFill>
                  <a:srgbClr val="395CB7"/>
                </a:solidFill>
                <a:cs typeface="Calibri"/>
              </a:rPr>
              <a:t>Financial Aid Offers typically available:</a:t>
            </a:r>
          </a:p>
        </p:txBody>
      </p:sp>
      <p:pic>
        <p:nvPicPr>
          <p:cNvPr id="5" name="Picture 4" descr="A person and person sitting on a large blue letter&#10;&#10;Description automatically generated">
            <a:extLst>
              <a:ext uri="{FF2B5EF4-FFF2-40B4-BE49-F238E27FC236}">
                <a16:creationId xmlns:a16="http://schemas.microsoft.com/office/drawing/2014/main" id="{7EEE9B32-4E87-6762-006F-8868754E568B}"/>
              </a:ext>
            </a:extLst>
          </p:cNvPr>
          <p:cNvPicPr>
            <a:picLocks noChangeAspect="1"/>
          </p:cNvPicPr>
          <p:nvPr/>
        </p:nvPicPr>
        <p:blipFill>
          <a:blip r:embed="rId3"/>
          <a:stretch>
            <a:fillRect/>
          </a:stretch>
        </p:blipFill>
        <p:spPr>
          <a:xfrm>
            <a:off x="6605590" y="2406161"/>
            <a:ext cx="5390228" cy="2484974"/>
          </a:xfrm>
          <a:prstGeom prst="rect">
            <a:avLst/>
          </a:prstGeom>
        </p:spPr>
      </p:pic>
    </p:spTree>
    <p:extLst>
      <p:ext uri="{BB962C8B-B14F-4D97-AF65-F5344CB8AC3E}">
        <p14:creationId xmlns:p14="http://schemas.microsoft.com/office/powerpoint/2010/main" val="2215809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Private Scholarships</a:t>
              </a:r>
            </a:p>
          </p:txBody>
        </p:sp>
      </p:grpSp>
      <p:sp>
        <p:nvSpPr>
          <p:cNvPr id="3" name="Content Placeholder 2">
            <a:extLst>
              <a:ext uri="{FF2B5EF4-FFF2-40B4-BE49-F238E27FC236}">
                <a16:creationId xmlns:a16="http://schemas.microsoft.com/office/drawing/2014/main" id="{568D6835-066D-524E-3633-EDA249BBD8D0}"/>
              </a:ext>
            </a:extLst>
          </p:cNvPr>
          <p:cNvSpPr>
            <a:spLocks noGrp="1"/>
          </p:cNvSpPr>
          <p:nvPr>
            <p:ph sz="half" idx="1"/>
          </p:nvPr>
        </p:nvSpPr>
        <p:spPr>
          <a:xfrm>
            <a:off x="402658" y="1467950"/>
            <a:ext cx="7143109" cy="4277682"/>
          </a:xfrm>
        </p:spPr>
        <p:txBody>
          <a:bodyPr>
            <a:noAutofit/>
          </a:bodyPr>
          <a:lstStyle/>
          <a:p>
            <a:pPr marL="0" marR="0" indent="0">
              <a:lnSpc>
                <a:spcPct val="115000"/>
              </a:lnSpc>
              <a:spcBef>
                <a:spcPts val="0"/>
              </a:spcBef>
              <a:spcAft>
                <a:spcPts val="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What are private scholarships?</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Bef>
                <a:spcPts val="0"/>
              </a:spcBef>
              <a:spcAft>
                <a:spcPts val="0"/>
              </a:spcAft>
              <a:buNone/>
            </a:pPr>
            <a:r>
              <a:rPr lang="en-US" sz="1600" kern="100">
                <a:effectLst/>
                <a:latin typeface="Aptos" panose="020B0004020202020204" pitchFamily="34" charset="0"/>
                <a:ea typeface="Aptos" panose="020B0004020202020204" pitchFamily="34" charset="0"/>
                <a:cs typeface="Times New Roman" panose="02020603050405020304" pitchFamily="18" charset="0"/>
              </a:rPr>
              <a:t>Private scholarships are financial awards given by companies, service groups, foundations, organizations and individuals from outside of UConn. </a:t>
            </a:r>
          </a:p>
          <a:p>
            <a:pPr marL="0" marR="0" indent="0">
              <a:lnSpc>
                <a:spcPct val="115000"/>
              </a:lnSpc>
              <a:spcBef>
                <a:spcPts val="0"/>
              </a:spcBef>
              <a:spcAft>
                <a:spcPts val="0"/>
              </a:spcAft>
              <a:buNone/>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Bef>
                <a:spcPts val="0"/>
              </a:spcBef>
              <a:spcAft>
                <a:spcPts val="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How do I submit my private scholarship letter?</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 Bursar.uconn.edu &gt; Payments &amp; Refunds</a:t>
            </a:r>
          </a:p>
          <a:p>
            <a:pPr marL="342900" marR="0" lvl="0" indent="-342900">
              <a:lnSpc>
                <a:spcPct val="115000"/>
              </a:lnSpc>
              <a:spcBef>
                <a:spcPts val="0"/>
              </a:spcBef>
              <a:spcAft>
                <a:spcPts val="0"/>
              </a:spcAft>
              <a:buFont typeface="+mj-lt"/>
              <a:buAutoNum type="arabicPeriod"/>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 </a:t>
            </a:r>
            <a:r>
              <a:rPr lang="en-US" sz="1600" kern="100">
                <a:solidFill>
                  <a:srgbClr val="C00000"/>
                </a:solidFill>
                <a:effectLst/>
                <a:latin typeface="Aptos" panose="020B0004020202020204" pitchFamily="34" charset="0"/>
                <a:ea typeface="Aptos" panose="020B0004020202020204" pitchFamily="34" charset="0"/>
                <a:cs typeface="Times New Roman" panose="02020603050405020304" pitchFamily="18" charset="0"/>
              </a:rPr>
              <a:t>Quick Links </a:t>
            </a:r>
            <a:r>
              <a:rPr lang="en-US" sz="1600" kern="100">
                <a:effectLst/>
                <a:latin typeface="Aptos" panose="020B0004020202020204" pitchFamily="34" charset="0"/>
                <a:ea typeface="Aptos" panose="020B0004020202020204" pitchFamily="34" charset="0"/>
                <a:cs typeface="Times New Roman" panose="02020603050405020304" pitchFamily="18" charset="0"/>
              </a:rPr>
              <a:t>in Flywire&gt; Instructions- How To</a:t>
            </a:r>
          </a:p>
          <a:p>
            <a:pPr marL="0" marR="0" lvl="0" indent="0">
              <a:lnSpc>
                <a:spcPct val="115000"/>
              </a:lnSpc>
              <a:spcBef>
                <a:spcPts val="0"/>
              </a:spcBef>
              <a:spcAft>
                <a:spcPts val="0"/>
              </a:spcAft>
              <a:buNone/>
              <a:tabLst>
                <a:tab pos="457200" algn="l"/>
              </a:tabLst>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Bef>
                <a:spcPts val="0"/>
              </a:spcBef>
              <a:spcAft>
                <a:spcPts val="0"/>
              </a:spcAft>
              <a:buNone/>
            </a:pPr>
            <a:r>
              <a:rPr lang="en-US" sz="1600" b="1" kern="100">
                <a:effectLst/>
                <a:latin typeface="Aptos" panose="020B0004020202020204" pitchFamily="34" charset="0"/>
                <a:ea typeface="Aptos" panose="020B0004020202020204" pitchFamily="34" charset="0"/>
                <a:cs typeface="Times New Roman" panose="02020603050405020304" pitchFamily="18" charset="0"/>
              </a:rPr>
              <a:t>What happens after we receive your letter?</a:t>
            </a: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Scholarships split evenly between Fall and Spring terms unless noted in the scholarship letter or under $2,000</a:t>
            </a:r>
          </a:p>
          <a:p>
            <a:pPr marL="342900" marR="0" lvl="0" indent="-342900">
              <a:lnSpc>
                <a:spcPct val="115000"/>
              </a:lnSpc>
              <a:spcBef>
                <a:spcPts val="0"/>
              </a:spcBef>
              <a:spcAft>
                <a:spcPts val="0"/>
              </a:spcAft>
              <a:buFont typeface="+mj-lt"/>
              <a:buAutoNum type="arabicPeriod"/>
              <a:tabLst>
                <a:tab pos="457200" algn="l"/>
              </a:tabLst>
            </a:pPr>
            <a:r>
              <a:rPr lang="en-US" sz="1600" kern="100">
                <a:effectLst/>
                <a:latin typeface="Aptos" panose="020B0004020202020204" pitchFamily="34" charset="0"/>
                <a:ea typeface="Aptos" panose="020B0004020202020204" pitchFamily="34" charset="0"/>
                <a:cs typeface="Times New Roman" panose="02020603050405020304" pitchFamily="18" charset="0"/>
              </a:rPr>
              <a:t>Deferrals are placed on the fee bill acting as a place holder until  the payment has been received. (Scholarships based on GPA we  are unable to defer)</a:t>
            </a:r>
          </a:p>
          <a:p>
            <a:pPr marL="914400" lvl="2" indent="0">
              <a:lnSpc>
                <a:spcPct val="115000"/>
              </a:lnSpc>
              <a:spcBef>
                <a:spcPts val="0"/>
              </a:spcBef>
              <a:buNone/>
            </a:pPr>
            <a:r>
              <a:rPr lang="en-US" sz="1600" kern="100">
                <a:solidFill>
                  <a:srgbClr val="C00000"/>
                </a:solidFill>
                <a:effectLst/>
                <a:latin typeface="Aptos" panose="020B0004020202020204" pitchFamily="34" charset="0"/>
                <a:ea typeface="Aptos" panose="020B0004020202020204" pitchFamily="34" charset="0"/>
                <a:cs typeface="Times New Roman" panose="02020603050405020304" pitchFamily="18" charset="0"/>
              </a:rPr>
              <a:t>Fall- October 1st</a:t>
            </a:r>
          </a:p>
          <a:p>
            <a:pPr marL="914400" lvl="2" indent="0">
              <a:lnSpc>
                <a:spcPct val="115000"/>
              </a:lnSpc>
              <a:spcBef>
                <a:spcPts val="0"/>
              </a:spcBef>
              <a:buNone/>
            </a:pPr>
            <a:r>
              <a:rPr lang="en-US" sz="1600" kern="100">
                <a:solidFill>
                  <a:srgbClr val="C00000"/>
                </a:solidFill>
                <a:effectLst/>
                <a:latin typeface="Aptos" panose="020B0004020202020204" pitchFamily="34" charset="0"/>
                <a:ea typeface="Aptos" panose="020B0004020202020204" pitchFamily="34" charset="0"/>
                <a:cs typeface="Times New Roman" panose="02020603050405020304" pitchFamily="18" charset="0"/>
              </a:rPr>
              <a:t>Spring – March 1st</a:t>
            </a:r>
          </a:p>
          <a:p>
            <a:pPr marL="0" indent="0">
              <a:buNone/>
            </a:pPr>
            <a:endParaRPr lang="en-US" sz="1400"/>
          </a:p>
          <a:p>
            <a:pPr marL="812740" indent="-812740">
              <a:buFont typeface="Arial" panose="020B0604020202020204" pitchFamily="34" charset="0"/>
              <a:buChar char="•"/>
            </a:pPr>
            <a:endParaRPr lang="en-US" sz="1400"/>
          </a:p>
        </p:txBody>
      </p:sp>
      <p:sp>
        <p:nvSpPr>
          <p:cNvPr id="7" name="TextBox 6">
            <a:extLst>
              <a:ext uri="{FF2B5EF4-FFF2-40B4-BE49-F238E27FC236}">
                <a16:creationId xmlns:a16="http://schemas.microsoft.com/office/drawing/2014/main" id="{2DEFFB93-4309-F885-81D5-DAF6C2AD1E16}"/>
              </a:ext>
            </a:extLst>
          </p:cNvPr>
          <p:cNvSpPr txBox="1"/>
          <p:nvPr/>
        </p:nvSpPr>
        <p:spPr>
          <a:xfrm>
            <a:off x="7900316" y="5745632"/>
            <a:ext cx="321856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University of Connecticut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233 Glenbrook Rd, </a:t>
            </a:r>
            <a:r>
              <a:rPr kumimoji="0" lang="en-US" sz="1600" i="0" u="none" strike="noStrike" kern="1200" cap="none" spc="0" normalizeH="0" baseline="0" noProof="0">
                <a:ln>
                  <a:noFill/>
                </a:ln>
                <a:solidFill>
                  <a:srgbClr val="C00000"/>
                </a:solidFill>
                <a:effectLst/>
                <a:uLnTx/>
                <a:uFillTx/>
                <a:latin typeface="Aptos" panose="020B0004020202020204" pitchFamily="34" charset="0"/>
                <a:ea typeface="+mn-ea"/>
                <a:cs typeface="Arial" panose="020B0604020202020204" pitchFamily="34" charset="0"/>
              </a:rPr>
              <a:t>Unit 4100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Storrs, CT 06269-4100</a:t>
            </a:r>
          </a:p>
        </p:txBody>
      </p:sp>
      <p:grpSp>
        <p:nvGrpSpPr>
          <p:cNvPr id="15" name="Group 14">
            <a:extLst>
              <a:ext uri="{FF2B5EF4-FFF2-40B4-BE49-F238E27FC236}">
                <a16:creationId xmlns:a16="http://schemas.microsoft.com/office/drawing/2014/main" id="{336438CC-611C-3C61-83E7-6F447C9C8BD6}"/>
              </a:ext>
            </a:extLst>
          </p:cNvPr>
          <p:cNvGrpSpPr/>
          <p:nvPr/>
        </p:nvGrpSpPr>
        <p:grpSpPr>
          <a:xfrm>
            <a:off x="7646350" y="1432796"/>
            <a:ext cx="4397500" cy="1555097"/>
            <a:chOff x="6377704" y="1225653"/>
            <a:chExt cx="5242253" cy="1779024"/>
          </a:xfrm>
        </p:grpSpPr>
        <p:pic>
          <p:nvPicPr>
            <p:cNvPr id="12" name="Picture 11">
              <a:extLst>
                <a:ext uri="{FF2B5EF4-FFF2-40B4-BE49-F238E27FC236}">
                  <a16:creationId xmlns:a16="http://schemas.microsoft.com/office/drawing/2014/main" id="{55F7B684-AF43-A5C9-F706-4602B7E26821}"/>
                </a:ext>
              </a:extLst>
            </p:cNvPr>
            <p:cNvPicPr>
              <a:picLocks noChangeAspect="1"/>
            </p:cNvPicPr>
            <p:nvPr/>
          </p:nvPicPr>
          <p:blipFill>
            <a:blip r:embed="rId4"/>
            <a:stretch>
              <a:fillRect/>
            </a:stretch>
          </p:blipFill>
          <p:spPr>
            <a:xfrm>
              <a:off x="7888070" y="1626657"/>
              <a:ext cx="1378021" cy="1378020"/>
            </a:xfrm>
            <a:prstGeom prst="rect">
              <a:avLst/>
            </a:prstGeom>
          </p:spPr>
        </p:pic>
        <p:pic>
          <p:nvPicPr>
            <p:cNvPr id="14" name="Picture 13">
              <a:extLst>
                <a:ext uri="{FF2B5EF4-FFF2-40B4-BE49-F238E27FC236}">
                  <a16:creationId xmlns:a16="http://schemas.microsoft.com/office/drawing/2014/main" id="{43770AA1-F5BB-1502-D067-9DEBDE113540}"/>
                </a:ext>
              </a:extLst>
            </p:cNvPr>
            <p:cNvPicPr>
              <a:picLocks noChangeAspect="1"/>
            </p:cNvPicPr>
            <p:nvPr/>
          </p:nvPicPr>
          <p:blipFill>
            <a:blip r:embed="rId5"/>
            <a:srcRect t="-8786" r="26210" b="9853"/>
            <a:stretch/>
          </p:blipFill>
          <p:spPr>
            <a:xfrm>
              <a:off x="6377704" y="1225653"/>
              <a:ext cx="5242253" cy="693119"/>
            </a:xfrm>
            <a:prstGeom prst="rect">
              <a:avLst/>
            </a:prstGeom>
          </p:spPr>
        </p:pic>
      </p:grpSp>
      <p:pic>
        <p:nvPicPr>
          <p:cNvPr id="16" name="Picture 15">
            <a:extLst>
              <a:ext uri="{FF2B5EF4-FFF2-40B4-BE49-F238E27FC236}">
                <a16:creationId xmlns:a16="http://schemas.microsoft.com/office/drawing/2014/main" id="{255655BD-6980-3C13-34EC-749B962E482D}"/>
              </a:ext>
            </a:extLst>
          </p:cNvPr>
          <p:cNvPicPr>
            <a:picLocks noChangeAspect="1"/>
          </p:cNvPicPr>
          <p:nvPr/>
        </p:nvPicPr>
        <p:blipFill rotWithShape="1">
          <a:blip r:embed="rId6"/>
          <a:srcRect l="52904" r="3341"/>
          <a:stretch/>
        </p:blipFill>
        <p:spPr>
          <a:xfrm>
            <a:off x="8254105" y="3722398"/>
            <a:ext cx="2663906" cy="1888318"/>
          </a:xfrm>
          <a:prstGeom prst="rect">
            <a:avLst/>
          </a:prstGeom>
        </p:spPr>
      </p:pic>
      <p:cxnSp>
        <p:nvCxnSpPr>
          <p:cNvPr id="22" name="Straight Arrow Connector 21">
            <a:extLst>
              <a:ext uri="{FF2B5EF4-FFF2-40B4-BE49-F238E27FC236}">
                <a16:creationId xmlns:a16="http://schemas.microsoft.com/office/drawing/2014/main" id="{6AA4419A-3E43-EB01-D772-A0660B8F17CA}"/>
              </a:ext>
            </a:extLst>
          </p:cNvPr>
          <p:cNvCxnSpPr>
            <a:cxnSpLocks/>
          </p:cNvCxnSpPr>
          <p:nvPr/>
        </p:nvCxnSpPr>
        <p:spPr>
          <a:xfrm>
            <a:off x="9527888" y="3142503"/>
            <a:ext cx="0" cy="408403"/>
          </a:xfrm>
          <a:prstGeom prst="straightConnector1">
            <a:avLst/>
          </a:prstGeom>
          <a:ln w="3810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2401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a:solidFill>
                  <a:schemeClr val="bg1"/>
                </a:solidFill>
              </a:endParaRPr>
            </a:p>
          </p:txBody>
        </p:sp>
      </p:grpSp>
      <p:pic>
        <p:nvPicPr>
          <p:cNvPr id="3" name="Picture 2" descr="Avery Elle Archives | Creative Scrapbooking Ideas &amp; Tips">
            <a:extLst>
              <a:ext uri="{FF2B5EF4-FFF2-40B4-BE49-F238E27FC236}">
                <a16:creationId xmlns:a16="http://schemas.microsoft.com/office/drawing/2014/main" id="{BEC2EABA-E9C3-0084-800F-3F7EFEAC128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1326" b="76759" l="10000" r="90000">
                        <a14:foregroundMark x1="58898" y1="64724" x2="60000" y2="59055"/>
                        <a14:foregroundMark x1="46299" y1="56063" x2="46299" y2="56063"/>
                        <a14:foregroundMark x1="37795" y1="56535" x2="37795" y2="56535"/>
                        <a14:foregroundMark x1="29606" y1="59055" x2="29606" y2="59055"/>
                      </a14:backgroundRemoval>
                    </a14:imgEffect>
                  </a14:imgLayer>
                </a14:imgProps>
              </a:ext>
              <a:ext uri="{28A0092B-C50C-407E-A947-70E740481C1C}">
                <a14:useLocalDpi xmlns:a14="http://schemas.microsoft.com/office/drawing/2010/main" val="0"/>
              </a:ext>
            </a:extLst>
          </a:blip>
          <a:srcRect l="13814" t="25647" r="15556" b="17562"/>
          <a:stretch/>
        </p:blipFill>
        <p:spPr bwMode="auto">
          <a:xfrm>
            <a:off x="381000" y="173941"/>
            <a:ext cx="1311201" cy="80560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114E3465-C36F-D01A-A73F-EE0DA57C243F}"/>
              </a:ext>
            </a:extLst>
          </p:cNvPr>
          <p:cNvSpPr>
            <a:spLocks noGrp="1"/>
          </p:cNvSpPr>
          <p:nvPr>
            <p:ph sz="half" idx="1"/>
          </p:nvPr>
        </p:nvSpPr>
        <p:spPr>
          <a:xfrm>
            <a:off x="357044" y="1548073"/>
            <a:ext cx="5278251" cy="4273025"/>
          </a:xfrm>
        </p:spPr>
        <p:txBody>
          <a:bodyPr vert="horz" lIns="91440" tIns="45720" rIns="91440" bIns="45720" rtlCol="0" anchor="t">
            <a:noAutofit/>
          </a:bodyPr>
          <a:lstStyle/>
          <a:p>
            <a:pPr marL="0" marR="0" indent="0">
              <a:lnSpc>
                <a:spcPct val="115000"/>
              </a:lnSpc>
              <a:spcBef>
                <a:spcPts val="0"/>
              </a:spcBef>
              <a:spcAft>
                <a:spcPts val="0"/>
              </a:spcAft>
              <a:buNone/>
            </a:pPr>
            <a:r>
              <a:rPr lang="en-US" sz="1600" b="1" kern="100">
                <a:effectLst/>
                <a:latin typeface="Aptos"/>
                <a:ea typeface="Aptos" panose="020B0004020202020204" pitchFamily="34" charset="0"/>
                <a:cs typeface="Times New Roman"/>
              </a:rPr>
              <a:t>What happens on Day 10?!</a:t>
            </a:r>
            <a:endParaRPr lang="en-US" sz="1600" kern="100">
              <a:effectLst/>
              <a:latin typeface="Aptos"/>
              <a:ea typeface="Aptos" panose="020B0004020202020204" pitchFamily="34" charset="0"/>
              <a:cs typeface="Times New Roman"/>
            </a:endParaRPr>
          </a:p>
          <a:p>
            <a:pPr marL="0" marR="0" indent="0">
              <a:lnSpc>
                <a:spcPct val="115000"/>
              </a:lnSpc>
              <a:spcBef>
                <a:spcPts val="0"/>
              </a:spcBef>
              <a:spcAft>
                <a:spcPts val="0"/>
              </a:spcAft>
              <a:buNone/>
            </a:pPr>
            <a:endParaRPr lang="en-US" sz="1600"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Wingdings" panose="05000000000000000000" pitchFamily="2" charset="2"/>
              <a:buChar char=""/>
              <a:tabLst>
                <a:tab pos="228600" algn="l"/>
              </a:tabLst>
            </a:pPr>
            <a:r>
              <a:rPr lang="en-US" sz="1600" kern="100">
                <a:effectLst/>
                <a:latin typeface="Aptos"/>
                <a:ea typeface="Aptos" panose="020B0004020202020204" pitchFamily="34" charset="0"/>
                <a:cs typeface="Times New Roman"/>
              </a:rPr>
              <a:t>Last day to add or drop classes </a:t>
            </a:r>
          </a:p>
          <a:p>
            <a:pPr marL="342900" marR="0" lvl="0" indent="-342900">
              <a:lnSpc>
                <a:spcPct val="115000"/>
              </a:lnSpc>
              <a:spcBef>
                <a:spcPts val="0"/>
              </a:spcBef>
              <a:spcAft>
                <a:spcPts val="0"/>
              </a:spcAft>
              <a:buFont typeface="Wingdings" panose="05000000000000000000" pitchFamily="2" charset="2"/>
              <a:buChar char=""/>
              <a:tabLst>
                <a:tab pos="228600" algn="l"/>
              </a:tabLst>
            </a:pPr>
            <a:r>
              <a:rPr lang="en-US" sz="1600" kern="100">
                <a:effectLst/>
                <a:latin typeface="Aptos"/>
                <a:ea typeface="Aptos" panose="020B0004020202020204" pitchFamily="34" charset="0"/>
                <a:cs typeface="Times New Roman"/>
              </a:rPr>
              <a:t>Last day to add or waive the Husky Book Bundle Fee</a:t>
            </a:r>
          </a:p>
          <a:p>
            <a:pPr marL="342900" indent="-342900">
              <a:lnSpc>
                <a:spcPct val="115000"/>
              </a:lnSpc>
              <a:spcBef>
                <a:spcPts val="0"/>
              </a:spcBef>
              <a:buFont typeface="Wingdings" panose="05000000000000000000" pitchFamily="2" charset="2"/>
              <a:buChar char=""/>
              <a:tabLst>
                <a:tab pos="228600" algn="l"/>
              </a:tabLst>
            </a:pPr>
            <a:r>
              <a:rPr lang="en-US" sz="1600" kern="100">
                <a:effectLst/>
                <a:latin typeface="Aptos"/>
                <a:ea typeface="Aptos" panose="020B0004020202020204" pitchFamily="34" charset="0"/>
                <a:cs typeface="Times New Roman"/>
              </a:rPr>
              <a:t>Last </a:t>
            </a:r>
            <a:r>
              <a:rPr lang="en-US" sz="1600" kern="100">
                <a:latin typeface="Aptos"/>
                <a:ea typeface="Aptos" panose="020B0004020202020204" pitchFamily="34" charset="0"/>
                <a:cs typeface="Times New Roman"/>
              </a:rPr>
              <a:t>day to enroll in a payment plan </a:t>
            </a:r>
          </a:p>
          <a:p>
            <a:pPr marL="342900" indent="-342900">
              <a:lnSpc>
                <a:spcPct val="114999"/>
              </a:lnSpc>
              <a:spcBef>
                <a:spcPts val="0"/>
              </a:spcBef>
              <a:buFont typeface="Wingdings" panose="05000000000000000000" pitchFamily="2" charset="2"/>
              <a:buChar char=""/>
              <a:tabLst>
                <a:tab pos="228600" algn="l"/>
              </a:tabLst>
            </a:pPr>
            <a:r>
              <a:rPr lang="en-US" sz="1600" kern="100">
                <a:latin typeface="Aptos"/>
                <a:ea typeface="Aptos" panose="020B0004020202020204" pitchFamily="34" charset="0"/>
                <a:cs typeface="Times New Roman"/>
              </a:rPr>
              <a:t>Last </a:t>
            </a:r>
            <a:r>
              <a:rPr lang="en-US" sz="1600" kern="100">
                <a:effectLst/>
                <a:latin typeface="Aptos"/>
                <a:ea typeface="Aptos" panose="020B0004020202020204" pitchFamily="34" charset="0"/>
                <a:cs typeface="Times New Roman"/>
              </a:rPr>
              <a:t>day fee bill will decrease if student drops below full-time status, which means…</a:t>
            </a:r>
            <a:endParaRPr lang="en-US"/>
          </a:p>
          <a:p>
            <a:pPr marL="342900" marR="0" lvl="0" indent="-342900">
              <a:lnSpc>
                <a:spcPct val="115000"/>
              </a:lnSpc>
              <a:spcBef>
                <a:spcPts val="0"/>
              </a:spcBef>
              <a:spcAft>
                <a:spcPts val="0"/>
              </a:spcAft>
              <a:buFont typeface="Wingdings" panose="05000000000000000000" pitchFamily="2" charset="2"/>
              <a:buChar char=""/>
              <a:tabLst>
                <a:tab pos="228600" algn="l"/>
              </a:tabLst>
            </a:pPr>
            <a:r>
              <a:rPr lang="en-US" sz="1600" kern="100">
                <a:effectLst/>
                <a:latin typeface="Aptos"/>
                <a:ea typeface="Aptos" panose="020B0004020202020204" pitchFamily="34" charset="0"/>
                <a:cs typeface="Times New Roman"/>
              </a:rPr>
              <a:t>Student will then be financially responsible for the class dropped after Day 10</a:t>
            </a:r>
          </a:p>
          <a:p>
            <a:pPr marL="342900" marR="0" lvl="0" indent="-342900">
              <a:lnSpc>
                <a:spcPct val="115000"/>
              </a:lnSpc>
              <a:spcBef>
                <a:spcPts val="0"/>
              </a:spcBef>
              <a:spcAft>
                <a:spcPts val="0"/>
              </a:spcAft>
              <a:buFont typeface="Wingdings" panose="05000000000000000000" pitchFamily="2" charset="2"/>
              <a:buChar char=""/>
              <a:tabLst>
                <a:tab pos="228600" algn="l"/>
              </a:tabLst>
            </a:pPr>
            <a:r>
              <a:rPr lang="en-US" sz="1600" kern="100">
                <a:effectLst/>
                <a:latin typeface="Aptos"/>
                <a:ea typeface="Aptos" panose="020B0004020202020204" pitchFamily="34" charset="0"/>
                <a:cs typeface="Times New Roman"/>
              </a:rPr>
              <a:t>Financial aid may be adjusted based on registration at Day 10 if the student drops below 12+ credits/ full-time status</a:t>
            </a:r>
          </a:p>
          <a:p>
            <a:pPr marL="0" indent="0">
              <a:buNone/>
            </a:pPr>
            <a:endParaRPr lang="en-US" sz="1700">
              <a:latin typeface="Aptos" panose="020B0004020202020204" pitchFamily="34" charset="0"/>
            </a:endParaRPr>
          </a:p>
        </p:txBody>
      </p:sp>
      <p:pic>
        <p:nvPicPr>
          <p:cNvPr id="8" name="Picture 7" descr="A picture containing text, tree, outdoor, sport&#10;&#10;Description automatically generated">
            <a:extLst>
              <a:ext uri="{FF2B5EF4-FFF2-40B4-BE49-F238E27FC236}">
                <a16:creationId xmlns:a16="http://schemas.microsoft.com/office/drawing/2014/main" id="{2EB0D1DF-5770-E750-C02B-96561A4A1CB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015" b="86969" l="12207" r="69629">
                        <a14:foregroundMark x1="12207" y1="48609" x2="17871" y2="48023"/>
                      </a14:backgroundRemoval>
                    </a14:imgEffect>
                  </a14:imgLayer>
                </a14:imgProps>
              </a:ext>
            </a:extLst>
          </a:blip>
          <a:srcRect l="10674" t="22914" r="23798" b="5764"/>
          <a:stretch/>
        </p:blipFill>
        <p:spPr>
          <a:xfrm rot="21418061">
            <a:off x="6172072" y="3176141"/>
            <a:ext cx="6401199" cy="4147276"/>
          </a:xfrm>
          <a:prstGeom prst="rect">
            <a:avLst/>
          </a:prstGeom>
          <a:ln>
            <a:noFill/>
          </a:ln>
          <a:effectLst>
            <a:outerShdw blurRad="292100" dist="139700" dir="2700000" algn="tl" rotWithShape="0">
              <a:srgbClr val="333333">
                <a:alpha val="65000"/>
              </a:srgbClr>
            </a:outerShdw>
          </a:effectLst>
        </p:spPr>
      </p:pic>
      <p:grpSp>
        <p:nvGrpSpPr>
          <p:cNvPr id="15" name="Group 14">
            <a:extLst>
              <a:ext uri="{FF2B5EF4-FFF2-40B4-BE49-F238E27FC236}">
                <a16:creationId xmlns:a16="http://schemas.microsoft.com/office/drawing/2014/main" id="{45CA8DC6-CEFC-74E6-3840-3C816ED2D588}"/>
              </a:ext>
            </a:extLst>
          </p:cNvPr>
          <p:cNvGrpSpPr/>
          <p:nvPr/>
        </p:nvGrpSpPr>
        <p:grpSpPr>
          <a:xfrm>
            <a:off x="6086856" y="1347050"/>
            <a:ext cx="6105144" cy="1422755"/>
            <a:chOff x="6743129" y="2315404"/>
            <a:chExt cx="5448871" cy="1392889"/>
          </a:xfrm>
        </p:grpSpPr>
        <p:grpSp>
          <p:nvGrpSpPr>
            <p:cNvPr id="10" name="Group 9">
              <a:extLst>
                <a:ext uri="{FF2B5EF4-FFF2-40B4-BE49-F238E27FC236}">
                  <a16:creationId xmlns:a16="http://schemas.microsoft.com/office/drawing/2014/main" id="{5FE94D1F-6D5F-31DC-193E-F78DC931482A}"/>
                </a:ext>
              </a:extLst>
            </p:cNvPr>
            <p:cNvGrpSpPr/>
            <p:nvPr/>
          </p:nvGrpSpPr>
          <p:grpSpPr>
            <a:xfrm>
              <a:off x="6743129" y="2315404"/>
              <a:ext cx="5448871" cy="1392889"/>
              <a:chOff x="401444" y="2472253"/>
              <a:chExt cx="4766041" cy="1068259"/>
            </a:xfrm>
          </p:grpSpPr>
          <p:pic>
            <p:nvPicPr>
              <p:cNvPr id="13" name="Picture 12">
                <a:extLst>
                  <a:ext uri="{FF2B5EF4-FFF2-40B4-BE49-F238E27FC236}">
                    <a16:creationId xmlns:a16="http://schemas.microsoft.com/office/drawing/2014/main" id="{5CACF8BD-64B4-C71C-4251-FAD416CB746D}"/>
                  </a:ext>
                </a:extLst>
              </p:cNvPr>
              <p:cNvPicPr>
                <a:picLocks noChangeAspect="1"/>
              </p:cNvPicPr>
              <p:nvPr/>
            </p:nvPicPr>
            <p:blipFill>
              <a:blip r:embed="rId8"/>
              <a:srcRect t="40999"/>
              <a:stretch/>
            </p:blipFill>
            <p:spPr>
              <a:xfrm>
                <a:off x="401444" y="2472253"/>
                <a:ext cx="4766041" cy="1068259"/>
              </a:xfrm>
              <a:prstGeom prst="rect">
                <a:avLst/>
              </a:prstGeom>
              <a:ln>
                <a:noFill/>
              </a:ln>
            </p:spPr>
          </p:pic>
          <p:sp>
            <p:nvSpPr>
              <p:cNvPr id="14" name="Rectangle 13">
                <a:extLst>
                  <a:ext uri="{FF2B5EF4-FFF2-40B4-BE49-F238E27FC236}">
                    <a16:creationId xmlns:a16="http://schemas.microsoft.com/office/drawing/2014/main" id="{A5BCBE49-EF48-7090-4875-73938B004359}"/>
                  </a:ext>
                </a:extLst>
              </p:cNvPr>
              <p:cNvSpPr/>
              <p:nvPr/>
            </p:nvSpPr>
            <p:spPr>
              <a:xfrm>
                <a:off x="2784464" y="3066585"/>
                <a:ext cx="1319185" cy="211874"/>
              </a:xfrm>
              <a:prstGeom prst="rect">
                <a:avLst/>
              </a:prstGeom>
              <a:no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a:extLst>
                <a:ext uri="{FF2B5EF4-FFF2-40B4-BE49-F238E27FC236}">
                  <a16:creationId xmlns:a16="http://schemas.microsoft.com/office/drawing/2014/main" id="{83F33C48-752C-B98C-A895-2C0239DDD8E0}"/>
                </a:ext>
              </a:extLst>
            </p:cNvPr>
            <p:cNvSpPr/>
            <p:nvPr/>
          </p:nvSpPr>
          <p:spPr>
            <a:xfrm>
              <a:off x="9467564" y="3079519"/>
              <a:ext cx="1508185" cy="276260"/>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097507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3600">
                <a:solidFill>
                  <a:schemeClr val="bg1"/>
                </a:solidFill>
              </a:endParaRPr>
            </a:p>
          </p:txBody>
        </p:sp>
      </p:grpSp>
      <p:sp>
        <p:nvSpPr>
          <p:cNvPr id="7" name="Title 1">
            <a:extLst>
              <a:ext uri="{FF2B5EF4-FFF2-40B4-BE49-F238E27FC236}">
                <a16:creationId xmlns:a16="http://schemas.microsoft.com/office/drawing/2014/main" id="{FF4FCDEE-E811-DD95-4FE3-DD6D2C18A810}"/>
              </a:ext>
            </a:extLst>
          </p:cNvPr>
          <p:cNvSpPr txBox="1">
            <a:spLocks/>
          </p:cNvSpPr>
          <p:nvPr/>
        </p:nvSpPr>
        <p:spPr>
          <a:xfrm>
            <a:off x="381000" y="13500"/>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Refunds</a:t>
            </a:r>
          </a:p>
        </p:txBody>
      </p:sp>
      <p:sp>
        <p:nvSpPr>
          <p:cNvPr id="8" name="Content Placeholder 6">
            <a:extLst>
              <a:ext uri="{FF2B5EF4-FFF2-40B4-BE49-F238E27FC236}">
                <a16:creationId xmlns:a16="http://schemas.microsoft.com/office/drawing/2014/main" id="{418E4C70-EBD0-C167-E339-76D2D18E9ADF}"/>
              </a:ext>
            </a:extLst>
          </p:cNvPr>
          <p:cNvSpPr txBox="1">
            <a:spLocks/>
          </p:cNvSpPr>
          <p:nvPr/>
        </p:nvSpPr>
        <p:spPr>
          <a:xfrm>
            <a:off x="290619" y="1432796"/>
            <a:ext cx="7014370" cy="374468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When are refunds issued?</a:t>
            </a:r>
          </a:p>
          <a:p>
            <a:pPr marL="0" marR="0" lvl="0" indent="0" algn="l" defTabSz="914377"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endParaRPr>
          </a:p>
          <a:p>
            <a:pPr marR="0" lvl="0"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US" sz="1600">
                <a:solidFill>
                  <a:prstClr val="black"/>
                </a:solidFill>
                <a:latin typeface="Aptos" panose="020B0004020202020204" pitchFamily="34" charset="0"/>
                <a:cs typeface="Arial" panose="020B0604020202020204" pitchFamily="34" charset="0"/>
              </a:rPr>
              <a:t>Within the </a:t>
            </a:r>
            <a:r>
              <a:rPr kumimoji="0" lang="en-US" sz="1600" i="0" u="none" strike="noStrike" kern="1200" cap="none" spc="0" normalizeH="0" baseline="0" noProof="0">
                <a:ln>
                  <a:noFill/>
                </a:ln>
                <a:solidFill>
                  <a:prstClr val="black"/>
                </a:solidFill>
                <a:effectLst/>
                <a:uLnTx/>
                <a:uFillTx/>
                <a:latin typeface="Aptos" panose="020B0004020202020204" pitchFamily="34" charset="0"/>
                <a:ea typeface="+mn-ea"/>
                <a:cs typeface="Arial" panose="020B0604020202020204" pitchFamily="34" charset="0"/>
              </a:rPr>
              <a:t>14 days of classes when financial aid is disbursed to fee bills accounts with overpayments are automatically refunded</a:t>
            </a:r>
          </a:p>
          <a:p>
            <a:pPr marR="0" lvl="0"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pPr>
            <a:r>
              <a:rPr lang="en-US" sz="1600">
                <a:solidFill>
                  <a:prstClr val="black"/>
                </a:solidFill>
                <a:latin typeface="Aptos" panose="020B0004020202020204" pitchFamily="34" charset="0"/>
                <a:cs typeface="Arial" panose="020B0604020202020204" pitchFamily="34" charset="0"/>
              </a:rPr>
              <a:t>After students may request refund in Student Admin</a:t>
            </a:r>
          </a:p>
          <a:p>
            <a:pPr marR="0" lvl="0"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lang="en-US" sz="800">
              <a:solidFill>
                <a:prstClr val="black"/>
              </a:solidFill>
              <a:latin typeface="Aptos" panose="020B0004020202020204" pitchFamily="34" charset="0"/>
              <a:cs typeface="Arial" panose="020B0604020202020204" pitchFamily="34" charset="0"/>
            </a:endParaRPr>
          </a:p>
          <a:p>
            <a:pPr marL="0" marR="0" lvl="0" indent="0" algn="l" defTabSz="914377" rtl="0" eaLnBrk="1" fontAlgn="auto" latinLnBrk="0" hangingPunct="1">
              <a:lnSpc>
                <a:spcPct val="100000"/>
              </a:lnSpc>
              <a:spcBef>
                <a:spcPct val="20000"/>
              </a:spcBef>
              <a:spcAft>
                <a:spcPts val="0"/>
              </a:spcAft>
              <a:buClrTx/>
              <a:buSzTx/>
              <a:buNone/>
              <a:tabLst/>
              <a:defRPr/>
            </a:pPr>
            <a:endParaRPr lang="en-US" sz="800">
              <a:solidFill>
                <a:prstClr val="black"/>
              </a:solidFill>
              <a:latin typeface="Aptos" panose="020B0004020202020204" pitchFamily="34" charset="0"/>
              <a:cs typeface="Arial" panose="020B0604020202020204" pitchFamily="34" charset="0"/>
            </a:endParaRPr>
          </a:p>
          <a:p>
            <a:pPr marL="0" marR="0" lvl="0" indent="0" algn="l" defTabSz="914377" rtl="0" eaLnBrk="1" fontAlgn="auto" latinLnBrk="0" hangingPunct="1">
              <a:lnSpc>
                <a:spcPct val="100000"/>
              </a:lnSpc>
              <a:spcBef>
                <a:spcPct val="20000"/>
              </a:spcBef>
              <a:spcAft>
                <a:spcPts val="0"/>
              </a:spcAft>
              <a:buClrTx/>
              <a:buSzTx/>
              <a:buNone/>
              <a:tabLst/>
              <a:defRPr/>
            </a:pPr>
            <a:r>
              <a:rPr lang="en-US" sz="1600" b="1">
                <a:solidFill>
                  <a:prstClr val="black"/>
                </a:solidFill>
                <a:latin typeface="Aptos" panose="020B0004020202020204" pitchFamily="34" charset="0"/>
                <a:cs typeface="Arial" panose="020B0604020202020204" pitchFamily="34" charset="0"/>
              </a:rPr>
              <a:t>3 Types of Refunds</a:t>
            </a:r>
          </a:p>
          <a:p>
            <a:pPr marR="0" lvl="0" algn="l" defTabSz="914377" rtl="0" eaLnBrk="1" fontAlgn="auto" latinLnBrk="0" hangingPunct="1">
              <a:lnSpc>
                <a:spcPct val="100000"/>
              </a:lnSpc>
              <a:spcBef>
                <a:spcPct val="20000"/>
              </a:spcBef>
              <a:spcAft>
                <a:spcPts val="0"/>
              </a:spcAft>
              <a:buClrTx/>
              <a:buSzTx/>
              <a:buFont typeface="Wingdings" panose="05000000000000000000" pitchFamily="2" charset="2"/>
              <a:buChar char="ü"/>
              <a:tabLst/>
              <a:defRPr/>
            </a:pPr>
            <a:endParaRPr kumimoji="0" lang="en-US" sz="800" b="1"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endParaRPr>
          </a:p>
          <a:p>
            <a:pPr marL="400050" lvl="1" indent="0" defTabSz="1219140">
              <a:buNone/>
              <a:defRPr/>
            </a:pPr>
            <a:r>
              <a:rPr kumimoji="0" lang="en-US" sz="1600" b="1"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Direct Deposit- </a:t>
            </a:r>
            <a:r>
              <a:rPr kumimoji="0" lang="en-US" sz="1600"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Students attach a US bank account with a US Address to receive refund by direct deposit that will arrive in account 1-3 business days</a:t>
            </a:r>
          </a:p>
          <a:p>
            <a:pPr marL="400050" lvl="1" indent="0" defTabSz="914377">
              <a:buNone/>
              <a:defRPr/>
            </a:pPr>
            <a:endParaRPr kumimoji="0" lang="en-US" sz="800"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endParaRPr>
          </a:p>
          <a:p>
            <a:pPr marL="400050" lvl="1" indent="0" defTabSz="914377">
              <a:buNone/>
              <a:defRPr/>
            </a:pPr>
            <a:r>
              <a:rPr kumimoji="0" lang="en-US" sz="1600" b="1"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Paper Check- </a:t>
            </a:r>
            <a:r>
              <a:rPr kumimoji="0" lang="en-US" sz="1600"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Issued by Bank of America, cut &amp; mailed out to </a:t>
            </a:r>
            <a:r>
              <a:rPr lang="en-US" sz="1600">
                <a:solidFill>
                  <a:sysClr val="windowText" lastClr="000000"/>
                </a:solidFill>
                <a:latin typeface="Aptos" panose="020B0004020202020204" pitchFamily="34" charset="0"/>
                <a:cs typeface="Arial" panose="020B0604020202020204" pitchFamily="34" charset="0"/>
              </a:rPr>
              <a:t>the address on file </a:t>
            </a:r>
            <a:r>
              <a:rPr kumimoji="0" lang="en-US" sz="1600"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on Wednesdays and may take 1-2 weeks to receive.</a:t>
            </a:r>
          </a:p>
          <a:p>
            <a:pPr marL="400050" lvl="1" indent="0" defTabSz="914377">
              <a:buNone/>
              <a:defRPr/>
            </a:pPr>
            <a:endParaRPr lang="en-US" sz="800">
              <a:solidFill>
                <a:sysClr val="windowText" lastClr="000000"/>
              </a:solidFill>
              <a:latin typeface="Aptos" panose="020B0004020202020204" pitchFamily="34" charset="0"/>
              <a:cs typeface="Arial" panose="020B0604020202020204" pitchFamily="34" charset="0"/>
            </a:endParaRPr>
          </a:p>
          <a:p>
            <a:pPr marL="400050" lvl="1" indent="0" defTabSz="914377">
              <a:buNone/>
              <a:defRPr/>
            </a:pPr>
            <a:r>
              <a:rPr kumimoji="0" lang="en-US" sz="1600" b="1"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Wire Transfer- </a:t>
            </a:r>
            <a:r>
              <a:rPr kumimoji="0" lang="en-US" sz="1600"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rPr>
              <a:t>International students who paid with a wire transfer will receive their refund  back </a:t>
            </a:r>
            <a:r>
              <a:rPr lang="en-US" sz="1600">
                <a:solidFill>
                  <a:sysClr val="windowText" lastClr="000000"/>
                </a:solidFill>
                <a:latin typeface="Aptos" panose="020B0004020202020204" pitchFamily="34" charset="0"/>
                <a:cs typeface="Arial" panose="020B0604020202020204" pitchFamily="34" charset="0"/>
              </a:rPr>
              <a:t>to the originating international account or held for the next semester fee bill. </a:t>
            </a:r>
            <a:endParaRPr kumimoji="0" lang="en-US" sz="15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380981" marR="0" lvl="0" indent="-380981"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914354" marR="0" lvl="1" indent="-285744"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sysClr val="windowText" lastClr="000000"/>
              </a:solidFill>
              <a:effectLst/>
              <a:uLnTx/>
              <a:uFillTx/>
              <a:latin typeface="Aptos" panose="020B0004020202020204" pitchFamily="34" charset="0"/>
              <a:ea typeface="+mn-ea"/>
              <a:cs typeface="Arial" panose="020B0604020202020204" pitchFamily="34" charset="0"/>
            </a:endParaRPr>
          </a:p>
          <a:p>
            <a:pPr marL="609570" marR="0" lvl="1" indent="0" algn="l" defTabSz="121914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333"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9" name="Group 8">
            <a:extLst>
              <a:ext uri="{FF2B5EF4-FFF2-40B4-BE49-F238E27FC236}">
                <a16:creationId xmlns:a16="http://schemas.microsoft.com/office/drawing/2014/main" id="{34C020F5-05C2-7E4D-5649-A89AE911232A}"/>
              </a:ext>
            </a:extLst>
          </p:cNvPr>
          <p:cNvGrpSpPr/>
          <p:nvPr/>
        </p:nvGrpSpPr>
        <p:grpSpPr>
          <a:xfrm>
            <a:off x="7943165" y="1446297"/>
            <a:ext cx="3958215" cy="3098272"/>
            <a:chOff x="5774465" y="1944913"/>
            <a:chExt cx="3209878" cy="2148115"/>
          </a:xfrm>
        </p:grpSpPr>
        <p:pic>
          <p:nvPicPr>
            <p:cNvPr id="10" name="Picture 9">
              <a:extLst>
                <a:ext uri="{FF2B5EF4-FFF2-40B4-BE49-F238E27FC236}">
                  <a16:creationId xmlns:a16="http://schemas.microsoft.com/office/drawing/2014/main" id="{E51E9EB0-E028-D859-092D-193EFA2B47E9}"/>
                </a:ext>
              </a:extLst>
            </p:cNvPr>
            <p:cNvPicPr>
              <a:picLocks noChangeAspect="1"/>
            </p:cNvPicPr>
            <p:nvPr/>
          </p:nvPicPr>
          <p:blipFill rotWithShape="1">
            <a:blip r:embed="rId4"/>
            <a:srcRect l="55498" t="34477" r="9398" b="4594"/>
            <a:stretch/>
          </p:blipFill>
          <p:spPr>
            <a:xfrm>
              <a:off x="5774465" y="1944913"/>
              <a:ext cx="3209878" cy="2148115"/>
            </a:xfrm>
            <a:prstGeom prst="rect">
              <a:avLst/>
            </a:prstGeom>
          </p:spPr>
        </p:pic>
        <p:sp>
          <p:nvSpPr>
            <p:cNvPr id="11" name="Rectangle 10">
              <a:extLst>
                <a:ext uri="{FF2B5EF4-FFF2-40B4-BE49-F238E27FC236}">
                  <a16:creationId xmlns:a16="http://schemas.microsoft.com/office/drawing/2014/main" id="{5684CD77-A92D-949C-05FB-D7E525AECD94}"/>
                </a:ext>
              </a:extLst>
            </p:cNvPr>
            <p:cNvSpPr/>
            <p:nvPr/>
          </p:nvSpPr>
          <p:spPr>
            <a:xfrm>
              <a:off x="5958114" y="3447143"/>
              <a:ext cx="2951971" cy="33382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3" name="Arrow: Right 2">
            <a:extLst>
              <a:ext uri="{FF2B5EF4-FFF2-40B4-BE49-F238E27FC236}">
                <a16:creationId xmlns:a16="http://schemas.microsoft.com/office/drawing/2014/main" id="{5CD9E014-B8A1-E107-3D87-28FA4DB442CB}"/>
              </a:ext>
            </a:extLst>
          </p:cNvPr>
          <p:cNvSpPr/>
          <p:nvPr/>
        </p:nvSpPr>
        <p:spPr>
          <a:xfrm>
            <a:off x="7382108" y="3866918"/>
            <a:ext cx="483938" cy="12118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185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0">
                  <a:solidFill>
                    <a:schemeClr val="bg1"/>
                  </a:solidFill>
                </a:rPr>
                <a:t>Past Due Balance</a:t>
              </a:r>
            </a:p>
          </p:txBody>
        </p:sp>
      </p:grpSp>
      <p:sp>
        <p:nvSpPr>
          <p:cNvPr id="3" name="Content Placeholder 3">
            <a:extLst>
              <a:ext uri="{FF2B5EF4-FFF2-40B4-BE49-F238E27FC236}">
                <a16:creationId xmlns:a16="http://schemas.microsoft.com/office/drawing/2014/main" id="{6268AD5F-CC22-0D54-1F6C-2CBC23E21016}"/>
              </a:ext>
            </a:extLst>
          </p:cNvPr>
          <p:cNvSpPr txBox="1">
            <a:spLocks/>
          </p:cNvSpPr>
          <p:nvPr/>
        </p:nvSpPr>
        <p:spPr>
          <a:xfrm>
            <a:off x="346507" y="1485778"/>
            <a:ext cx="5937299" cy="46522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a:latin typeface="Aptos" panose="020B0004020202020204" pitchFamily="34" charset="0"/>
              </a:rPr>
              <a:t>What happens if the balance is not paid by the fee bill due date?</a:t>
            </a:r>
          </a:p>
          <a:p>
            <a:pPr>
              <a:buFont typeface="Wingdings" panose="05000000000000000000" pitchFamily="2" charset="2"/>
              <a:buChar char="ü"/>
            </a:pPr>
            <a:r>
              <a:rPr lang="en-US" sz="1600">
                <a:latin typeface="Aptos" panose="020B0004020202020204" pitchFamily="34" charset="0"/>
              </a:rPr>
              <a:t>Student may receive up to $300 in late fees per semester</a:t>
            </a:r>
          </a:p>
          <a:p>
            <a:pPr>
              <a:buFont typeface="Wingdings" panose="05000000000000000000" pitchFamily="2" charset="2"/>
              <a:buChar char="ü"/>
            </a:pPr>
            <a:r>
              <a:rPr lang="en-US" sz="1600">
                <a:latin typeface="Aptos" panose="020B0004020202020204" pitchFamily="34" charset="0"/>
              </a:rPr>
              <a:t>Bursar Holds will be placed </a:t>
            </a:r>
          </a:p>
          <a:p>
            <a:pPr>
              <a:buFont typeface="Wingdings" panose="05000000000000000000" pitchFamily="2" charset="2"/>
              <a:buChar char="ü"/>
            </a:pPr>
            <a:r>
              <a:rPr lang="en-US" sz="1600">
                <a:latin typeface="Aptos" panose="020B0004020202020204" pitchFamily="34" charset="0"/>
              </a:rPr>
              <a:t>Holds stop students from entering the UConn Rec Center</a:t>
            </a:r>
          </a:p>
          <a:p>
            <a:pPr>
              <a:buFont typeface="Wingdings" panose="05000000000000000000" pitchFamily="2" charset="2"/>
              <a:buChar char="ü"/>
            </a:pPr>
            <a:r>
              <a:rPr lang="en-US" sz="1600">
                <a:latin typeface="Aptos" panose="020B0004020202020204" pitchFamily="34" charset="0"/>
              </a:rPr>
              <a:t>Student cannot register for upcoming classes until past due balance is paid off</a:t>
            </a:r>
          </a:p>
          <a:p>
            <a:pPr marL="0" indent="0">
              <a:buFont typeface="Arial" panose="020B0604020202020204" pitchFamily="34" charset="0"/>
              <a:buNone/>
            </a:pPr>
            <a:endParaRPr lang="en-US" sz="800" b="1">
              <a:latin typeface="Aptos" panose="020B0004020202020204" pitchFamily="34" charset="0"/>
            </a:endParaRPr>
          </a:p>
          <a:p>
            <a:pPr marL="0" indent="0">
              <a:buFont typeface="Arial" panose="020B0604020202020204" pitchFamily="34" charset="0"/>
              <a:buNone/>
            </a:pPr>
            <a:r>
              <a:rPr lang="en-US" sz="1600" b="1">
                <a:latin typeface="Aptos" panose="020B0004020202020204" pitchFamily="34" charset="0"/>
              </a:rPr>
              <a:t>What happens if the fee bill is not paid by the first day of classes? </a:t>
            </a:r>
          </a:p>
          <a:p>
            <a:pPr>
              <a:buFont typeface="Wingdings" panose="05000000000000000000" pitchFamily="2" charset="2"/>
              <a:buChar char="ü"/>
            </a:pPr>
            <a:r>
              <a:rPr lang="en-US" sz="1600">
                <a:latin typeface="Aptos" panose="020B0004020202020204" pitchFamily="34" charset="0"/>
              </a:rPr>
              <a:t>Students can still attend classes, but they will receive Bursar Holds that will prevent them from registering for more classes. </a:t>
            </a:r>
          </a:p>
          <a:p>
            <a:pPr marL="0" indent="0">
              <a:buNone/>
            </a:pPr>
            <a:endParaRPr lang="en-US" sz="800">
              <a:latin typeface="Aptos" panose="020B0004020202020204" pitchFamily="34" charset="0"/>
            </a:endParaRPr>
          </a:p>
          <a:p>
            <a:pPr marL="0" indent="0">
              <a:buNone/>
            </a:pPr>
            <a:r>
              <a:rPr lang="en-US" sz="1600" b="1">
                <a:latin typeface="Aptos" panose="020B0004020202020204" pitchFamily="34" charset="0"/>
              </a:rPr>
              <a:t>Can I move into my dorm if I did not pay?</a:t>
            </a:r>
          </a:p>
          <a:p>
            <a:pPr>
              <a:buFont typeface="Wingdings" panose="05000000000000000000" pitchFamily="2" charset="2"/>
              <a:buChar char="ü"/>
            </a:pPr>
            <a:r>
              <a:rPr lang="en-US" sz="1600">
                <a:latin typeface="Aptos" panose="020B0004020202020204" pitchFamily="34" charset="0"/>
              </a:rPr>
              <a:t>Yes. Students may still move into their UConn housing. </a:t>
            </a:r>
          </a:p>
        </p:txBody>
      </p:sp>
      <p:pic>
        <p:nvPicPr>
          <p:cNvPr id="13" name="Picture 12">
            <a:extLst>
              <a:ext uri="{FF2B5EF4-FFF2-40B4-BE49-F238E27FC236}">
                <a16:creationId xmlns:a16="http://schemas.microsoft.com/office/drawing/2014/main" id="{06287A71-FDEF-C923-ED2C-AF8F840C2F75}"/>
              </a:ext>
            </a:extLst>
          </p:cNvPr>
          <p:cNvPicPr>
            <a:picLocks noChangeAspect="1"/>
          </p:cNvPicPr>
          <p:nvPr/>
        </p:nvPicPr>
        <p:blipFill>
          <a:blip r:embed="rId4"/>
          <a:srcRect t="7538" b="1870"/>
          <a:stretch/>
        </p:blipFill>
        <p:spPr>
          <a:xfrm>
            <a:off x="7964380" y="1485778"/>
            <a:ext cx="3808520" cy="4652255"/>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83F94AA2-F22B-89F3-ABE6-AA420953C5F9}"/>
              </a:ext>
            </a:extLst>
          </p:cNvPr>
          <p:cNvPicPr>
            <a:picLocks noChangeAspect="1"/>
          </p:cNvPicPr>
          <p:nvPr/>
        </p:nvPicPr>
        <p:blipFill>
          <a:blip r:embed="rId5"/>
          <a:stretch>
            <a:fillRect/>
          </a:stretch>
        </p:blipFill>
        <p:spPr>
          <a:xfrm>
            <a:off x="6577070" y="3718824"/>
            <a:ext cx="1923942" cy="27330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477238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16BF4-262F-23D0-C89F-2E4F1DA98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D20A4B-03A1-27BA-CF0C-E5450FED85C3}"/>
              </a:ext>
            </a:extLst>
          </p:cNvPr>
          <p:cNvSpPr>
            <a:spLocks noGrp="1"/>
          </p:cNvSpPr>
          <p:nvPr>
            <p:ph type="title"/>
          </p:nvPr>
        </p:nvSpPr>
        <p:spPr/>
        <p:txBody>
          <a:bodyPr>
            <a:normAutofit/>
          </a:bodyPr>
          <a:lstStyle/>
          <a:p>
            <a:r>
              <a:rPr lang="en-US" sz="4800">
                <a:solidFill>
                  <a:schemeClr val="bg1"/>
                </a:solidFill>
              </a:rPr>
              <a:t>Agenda</a:t>
            </a:r>
          </a:p>
        </p:txBody>
      </p:sp>
      <p:grpSp>
        <p:nvGrpSpPr>
          <p:cNvPr id="6" name="Group 5">
            <a:extLst>
              <a:ext uri="{FF2B5EF4-FFF2-40B4-BE49-F238E27FC236}">
                <a16:creationId xmlns:a16="http://schemas.microsoft.com/office/drawing/2014/main" id="{86F39460-222C-681E-3918-4928B04636E8}"/>
              </a:ext>
            </a:extLst>
          </p:cNvPr>
          <p:cNvGrpSpPr/>
          <p:nvPr/>
        </p:nvGrpSpPr>
        <p:grpSpPr>
          <a:xfrm>
            <a:off x="0" y="0"/>
            <a:ext cx="12192000" cy="1143000"/>
            <a:chOff x="0" y="0"/>
            <a:chExt cx="12192000" cy="1316531"/>
          </a:xfrm>
        </p:grpSpPr>
        <p:pic>
          <p:nvPicPr>
            <p:cNvPr id="4" name="Picture 3" descr="A diagram of a student services&#10;&#10;Description automatically generated">
              <a:extLst>
                <a:ext uri="{FF2B5EF4-FFF2-40B4-BE49-F238E27FC236}">
                  <a16:creationId xmlns:a16="http://schemas.microsoft.com/office/drawing/2014/main" id="{FD9BD85E-761D-C667-65FC-C35B6E821495}"/>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5" name="Title 1">
              <a:extLst>
                <a:ext uri="{FF2B5EF4-FFF2-40B4-BE49-F238E27FC236}">
                  <a16:creationId xmlns:a16="http://schemas.microsoft.com/office/drawing/2014/main" id="{62FC73C1-EEE9-DA69-CBB1-9F94A49D6BB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Client Service Center</a:t>
              </a:r>
            </a:p>
          </p:txBody>
        </p:sp>
      </p:grpSp>
      <p:pic>
        <p:nvPicPr>
          <p:cNvPr id="7" name="Picture 6" descr="A group of buildings and trees&#10;&#10;Description automatically generated">
            <a:extLst>
              <a:ext uri="{FF2B5EF4-FFF2-40B4-BE49-F238E27FC236}">
                <a16:creationId xmlns:a16="http://schemas.microsoft.com/office/drawing/2014/main" id="{CBA92B60-BA7E-9F38-7F59-A6336D0314AF}"/>
              </a:ext>
            </a:extLst>
          </p:cNvPr>
          <p:cNvPicPr>
            <a:picLocks noChangeAspect="1"/>
          </p:cNvPicPr>
          <p:nvPr/>
        </p:nvPicPr>
        <p:blipFill rotWithShape="1">
          <a:blip r:embed="rId4">
            <a:alphaModFix amt="20000"/>
            <a:extLst>
              <a:ext uri="{28A0092B-C50C-407E-A947-70E740481C1C}">
                <a14:useLocalDpi xmlns:a14="http://schemas.microsoft.com/office/drawing/2010/main" val="0"/>
              </a:ext>
            </a:extLst>
          </a:blip>
          <a:srcRect l="1295" t="6839" r="3448" b="28661"/>
          <a:stretch/>
        </p:blipFill>
        <p:spPr>
          <a:xfrm>
            <a:off x="0" y="1143000"/>
            <a:ext cx="12192001" cy="5715000"/>
          </a:xfrm>
          <a:prstGeom prst="rect">
            <a:avLst/>
          </a:prstGeom>
        </p:spPr>
      </p:pic>
      <p:sp>
        <p:nvSpPr>
          <p:cNvPr id="8" name="Content Placeholder 4">
            <a:extLst>
              <a:ext uri="{FF2B5EF4-FFF2-40B4-BE49-F238E27FC236}">
                <a16:creationId xmlns:a16="http://schemas.microsoft.com/office/drawing/2014/main" id="{EA48780D-99D3-3224-C60F-0E8DB7AC2392}"/>
              </a:ext>
            </a:extLst>
          </p:cNvPr>
          <p:cNvSpPr txBox="1">
            <a:spLocks/>
          </p:cNvSpPr>
          <p:nvPr/>
        </p:nvSpPr>
        <p:spPr>
          <a:xfrm>
            <a:off x="0" y="1486708"/>
            <a:ext cx="12192000" cy="3960058"/>
          </a:xfrm>
          <a:prstGeom prst="rect">
            <a:avLst/>
          </a:prstGeom>
          <a:noFill/>
        </p:spPr>
        <p:txBody>
          <a:bodyPr vert="horz" wrap="square" lIns="121920" tIns="60960" rIns="121920" bIns="6096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Bef>
                <a:spcPts val="0"/>
              </a:spcBef>
              <a:buNone/>
              <a:defRPr/>
            </a:pPr>
            <a:r>
              <a:rPr lang="en-US" sz="2400" b="1">
                <a:solidFill>
                  <a:prstClr val="black"/>
                </a:solidFill>
                <a:latin typeface="Aptos" panose="020B0004020202020204" pitchFamily="34" charset="0"/>
                <a:cs typeface="Arial" panose="020B0604020202020204" pitchFamily="34" charset="0"/>
              </a:rPr>
              <a:t>University of Connecticut</a:t>
            </a:r>
          </a:p>
          <a:p>
            <a:pPr marL="0" lvl="0" indent="0" algn="ctr">
              <a:lnSpc>
                <a:spcPct val="100000"/>
              </a:lnSpc>
              <a:spcBef>
                <a:spcPts val="0"/>
              </a:spcBef>
              <a:buNone/>
              <a:defRPr/>
            </a:pPr>
            <a:r>
              <a:rPr lang="en-US" sz="2400" b="1">
                <a:solidFill>
                  <a:prstClr val="black"/>
                </a:solidFill>
                <a:latin typeface="Aptos" panose="020B0004020202020204" pitchFamily="34" charset="0"/>
                <a:cs typeface="Arial" panose="020B0604020202020204" pitchFamily="34" charset="0"/>
              </a:rPr>
              <a:t>233 Glenbrook Rd, </a:t>
            </a:r>
            <a:r>
              <a:rPr lang="en-US" sz="2400" b="1">
                <a:solidFill>
                  <a:srgbClr val="C00000"/>
                </a:solidFill>
                <a:latin typeface="Aptos" panose="020B0004020202020204" pitchFamily="34" charset="0"/>
                <a:cs typeface="Arial" panose="020B0604020202020204" pitchFamily="34" charset="0"/>
              </a:rPr>
              <a:t>Unit 4100</a:t>
            </a:r>
          </a:p>
          <a:p>
            <a:pPr marL="0" lvl="0" indent="0" algn="ctr">
              <a:lnSpc>
                <a:spcPct val="100000"/>
              </a:lnSpc>
              <a:spcBef>
                <a:spcPts val="0"/>
              </a:spcBef>
              <a:buNone/>
              <a:defRPr/>
            </a:pPr>
            <a:r>
              <a:rPr lang="en-US" sz="2400" b="1">
                <a:solidFill>
                  <a:prstClr val="black"/>
                </a:solidFill>
                <a:latin typeface="Aptos" panose="020B0004020202020204" pitchFamily="34" charset="0"/>
                <a:cs typeface="Arial" panose="020B0604020202020204" pitchFamily="34" charset="0"/>
              </a:rPr>
              <a:t>Storrs, CT 06269-4100</a:t>
            </a:r>
          </a:p>
          <a:p>
            <a:pPr marL="0" lvl="0" indent="0" algn="ctr">
              <a:lnSpc>
                <a:spcPct val="100000"/>
              </a:lnSpc>
              <a:spcBef>
                <a:spcPts val="0"/>
              </a:spcBef>
              <a:buNone/>
              <a:defRPr/>
            </a:pPr>
            <a:endParaRPr lang="en-US" sz="2400" b="1">
              <a:solidFill>
                <a:prstClr val="black"/>
              </a:solidFill>
              <a:latin typeface="Aptos" panose="020B0004020202020204" pitchFamily="34" charset="0"/>
              <a:cs typeface="Arial" panose="020B0604020202020204" pitchFamily="34" charset="0"/>
            </a:endParaRPr>
          </a:p>
          <a:p>
            <a:pPr marL="0" lvl="0" indent="0" algn="ctr">
              <a:lnSpc>
                <a:spcPct val="100000"/>
              </a:lnSpc>
              <a:spcBef>
                <a:spcPts val="0"/>
              </a:spcBef>
              <a:buNone/>
              <a:defRPr/>
            </a:pPr>
            <a:r>
              <a:rPr lang="en-US" sz="2400" b="1">
                <a:solidFill>
                  <a:prstClr val="black"/>
                </a:solidFill>
                <a:latin typeface="Aptos" panose="020B0004020202020204" pitchFamily="34" charset="0"/>
                <a:cs typeface="Arial" panose="020B0604020202020204" pitchFamily="34" charset="0"/>
              </a:rPr>
              <a:t>Hours: M-F, 8am-5pm</a:t>
            </a:r>
          </a:p>
          <a:p>
            <a:pPr marL="0" lvl="0" indent="0" algn="ctr">
              <a:lnSpc>
                <a:spcPct val="100000"/>
              </a:lnSpc>
              <a:spcBef>
                <a:spcPts val="0"/>
              </a:spcBef>
              <a:buNone/>
              <a:defRPr/>
            </a:pPr>
            <a:endParaRPr lang="en-US" sz="2400" b="1">
              <a:solidFill>
                <a:prstClr val="black"/>
              </a:solidFill>
              <a:latin typeface="Aptos" panose="020B0004020202020204" pitchFamily="34" charset="0"/>
              <a:cs typeface="Arial" panose="020B0604020202020204" pitchFamily="34" charset="0"/>
            </a:endParaRPr>
          </a:p>
          <a:p>
            <a:pPr marL="0" marR="0" lvl="0" indent="0" algn="ctr" defTabSz="1219140" rtl="0" eaLnBrk="1" fontAlgn="auto" latinLnBrk="0" hangingPunct="1">
              <a:lnSpc>
                <a:spcPct val="100000"/>
              </a:lnSpc>
              <a:spcBef>
                <a:spcPts val="432"/>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rPr>
              <a:t>Email:</a:t>
            </a: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 bursar@uconn.edu </a:t>
            </a:r>
          </a:p>
          <a:p>
            <a:pPr marL="0" marR="0" lvl="0" indent="0" algn="ctr" defTabSz="1219140" rtl="0" eaLnBrk="1" fontAlgn="auto" latinLnBrk="0" hangingPunct="1">
              <a:lnSpc>
                <a:spcPct val="100000"/>
              </a:lnSpc>
              <a:spcBef>
                <a:spcPts val="432"/>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rPr>
              <a:t>Phone:</a:t>
            </a: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 860-486-4830 </a:t>
            </a:r>
          </a:p>
          <a:p>
            <a:pPr marL="0" marR="0" lvl="0" indent="0" algn="ctr" defTabSz="1219140" rtl="0" eaLnBrk="1" fontAlgn="auto" latinLnBrk="0" hangingPunct="1">
              <a:lnSpc>
                <a:spcPct val="100000"/>
              </a:lnSpc>
              <a:spcBef>
                <a:spcPts val="432"/>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black"/>
                </a:solidFill>
                <a:effectLst/>
                <a:uLnTx/>
                <a:uFillTx/>
                <a:latin typeface="Aptos" panose="020B0004020202020204" pitchFamily="34" charset="0"/>
                <a:ea typeface="+mn-ea"/>
                <a:cs typeface="+mn-cs"/>
              </a:rPr>
              <a:t>Website:</a:t>
            </a:r>
            <a:r>
              <a:rPr kumimoji="0" lang="en-US" sz="2400" b="0" i="0" u="none" strike="noStrike" kern="1200" cap="none" spc="0" normalizeH="0" baseline="0" noProof="0">
                <a:ln>
                  <a:noFill/>
                </a:ln>
                <a:solidFill>
                  <a:prstClr val="black"/>
                </a:solidFill>
                <a:effectLst/>
                <a:uLnTx/>
                <a:uFillTx/>
                <a:latin typeface="Aptos" panose="020B0004020202020204" pitchFamily="34" charset="0"/>
                <a:ea typeface="+mn-ea"/>
                <a:cs typeface="+mn-cs"/>
              </a:rPr>
              <a:t> bursar.uconn.edu</a:t>
            </a:r>
          </a:p>
          <a:p>
            <a:pPr marL="0" marR="0" lvl="0" indent="0" algn="ctr" defTabSz="1219140" rtl="0" eaLnBrk="1" fontAlgn="auto" latinLnBrk="0" hangingPunct="1">
              <a:lnSpc>
                <a:spcPct val="100000"/>
              </a:lnSpc>
              <a:spcBef>
                <a:spcPts val="432"/>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grpSp>
        <p:nvGrpSpPr>
          <p:cNvPr id="9" name="Group 8">
            <a:extLst>
              <a:ext uri="{FF2B5EF4-FFF2-40B4-BE49-F238E27FC236}">
                <a16:creationId xmlns:a16="http://schemas.microsoft.com/office/drawing/2014/main" id="{E05D2C23-C36A-C7FE-7803-9BB724807CA0}"/>
              </a:ext>
            </a:extLst>
          </p:cNvPr>
          <p:cNvGrpSpPr/>
          <p:nvPr/>
        </p:nvGrpSpPr>
        <p:grpSpPr>
          <a:xfrm>
            <a:off x="5271430" y="5532309"/>
            <a:ext cx="1649139" cy="692332"/>
            <a:chOff x="4690008" y="4807085"/>
            <a:chExt cx="2655308" cy="1213194"/>
          </a:xfrm>
        </p:grpSpPr>
        <p:pic>
          <p:nvPicPr>
            <p:cNvPr id="10" name="Picture 2" descr="Instagram Logo | PNG All">
              <a:extLst>
                <a:ext uri="{FF2B5EF4-FFF2-40B4-BE49-F238E27FC236}">
                  <a16:creationId xmlns:a16="http://schemas.microsoft.com/office/drawing/2014/main" id="{A41831F9-21BC-F4CE-6998-55849D9F85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008" y="4807085"/>
              <a:ext cx="1146108" cy="12131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acebook Logo PNG Transparent &amp; SVG Vector - Freebie Supply">
              <a:extLst>
                <a:ext uri="{FF2B5EF4-FFF2-40B4-BE49-F238E27FC236}">
                  <a16:creationId xmlns:a16="http://schemas.microsoft.com/office/drawing/2014/main" id="{0C1222AA-9893-EFDB-91B3-768EFA56A4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0724" y="4860786"/>
              <a:ext cx="1034592" cy="10345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7115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9144"/>
            <a:ext cx="12192000" cy="1143000"/>
            <a:chOff x="0" y="10532"/>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10532"/>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1725656"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Complete the FAFSA (</a:t>
              </a:r>
              <a:r>
                <a:rPr lang="en-US" sz="3600">
                  <a:solidFill>
                    <a:schemeClr val="bg1"/>
                  </a:solidFill>
                  <a:cs typeface="Calibri"/>
                </a:rPr>
                <a:t>Free Application for Federal Student Aid) </a:t>
              </a:r>
              <a:endParaRPr lang="en-US" sz="3600">
                <a:solidFill>
                  <a:schemeClr val="bg1"/>
                </a:solidFill>
              </a:endParaRPr>
            </a:p>
          </p:txBody>
        </p:sp>
      </p:grpSp>
      <p:sp>
        <p:nvSpPr>
          <p:cNvPr id="6" name="TextBox 5">
            <a:extLst>
              <a:ext uri="{FF2B5EF4-FFF2-40B4-BE49-F238E27FC236}">
                <a16:creationId xmlns:a16="http://schemas.microsoft.com/office/drawing/2014/main" id="{D295D739-9AB2-1A94-00A1-96F4C01C6B16}"/>
              </a:ext>
            </a:extLst>
          </p:cNvPr>
          <p:cNvSpPr txBox="1"/>
          <p:nvPr/>
        </p:nvSpPr>
        <p:spPr>
          <a:xfrm>
            <a:off x="454152" y="1778382"/>
            <a:ext cx="6029775" cy="4493538"/>
          </a:xfrm>
          <a:prstGeom prst="rect">
            <a:avLst/>
          </a:prstGeom>
          <a:noFill/>
        </p:spPr>
        <p:txBody>
          <a:bodyPr wrap="square">
            <a:spAutoFit/>
          </a:bodyPr>
          <a:lstStyle/>
          <a:p>
            <a:r>
              <a:rPr lang="en-US" sz="2200" b="1"/>
              <a:t>Studentaid.gov - </a:t>
            </a:r>
            <a:r>
              <a:rPr lang="en-US" sz="2200"/>
              <a:t>UConn’s school code is 001417.</a:t>
            </a:r>
            <a:endParaRPr lang="en-US" sz="2200">
              <a:cs typeface="Calibri"/>
            </a:endParaRPr>
          </a:p>
          <a:p>
            <a:pPr lvl="0"/>
            <a:endParaRPr lang="en-US" sz="2200">
              <a:cs typeface="Calibri"/>
            </a:endParaRPr>
          </a:p>
          <a:p>
            <a:pPr lvl="0"/>
            <a:r>
              <a:rPr lang="en-US" sz="2200"/>
              <a:t>Accurate answers to the following questions, on the FAFSA:</a:t>
            </a:r>
          </a:p>
          <a:p>
            <a:pPr lvl="0"/>
            <a:endParaRPr lang="en-US" sz="2200">
              <a:cs typeface="Calibri"/>
            </a:endParaRPr>
          </a:p>
          <a:p>
            <a:pPr lvl="0"/>
            <a:r>
              <a:rPr lang="en-US" sz="2200" i="1">
                <a:effectLst/>
                <a:latin typeface="Aptos" panose="020B0004020202020204" pitchFamily="34" charset="0"/>
                <a:ea typeface="Calibri" panose="020F0502020204030204" pitchFamily="34" charset="0"/>
              </a:rPr>
              <a:t>When the student begins the 2024–25 school year, what will their college grade level be? </a:t>
            </a:r>
            <a:r>
              <a:rPr lang="en-US" sz="2200">
                <a:solidFill>
                  <a:srgbClr val="0070C0"/>
                </a:solidFill>
                <a:effectLst/>
                <a:latin typeface="Aptos" panose="020B0004020202020204" pitchFamily="34" charset="0"/>
                <a:ea typeface="Calibri" panose="020F0502020204030204" pitchFamily="34" charset="0"/>
              </a:rPr>
              <a:t>Other Undergraduate (Junior Year and Beyond)</a:t>
            </a:r>
          </a:p>
          <a:p>
            <a:pPr lvl="0"/>
            <a:endParaRPr lang="en-US" sz="2200" i="1">
              <a:solidFill>
                <a:srgbClr val="5B9BD5"/>
              </a:solidFill>
              <a:latin typeface="Aptos" panose="020B0004020202020204" pitchFamily="34" charset="0"/>
              <a:ea typeface="Calibri" panose="020F0502020204030204" pitchFamily="34" charset="0"/>
              <a:cs typeface="Calibri"/>
            </a:endParaRPr>
          </a:p>
          <a:p>
            <a:r>
              <a:rPr lang="en-US" sz="2200" i="1">
                <a:effectLst/>
                <a:latin typeface="Aptos" panose="020B0004020202020204" pitchFamily="34" charset="0"/>
                <a:ea typeface="Calibri" panose="020F0502020204030204" pitchFamily="34" charset="0"/>
                <a:cs typeface="Times New Roman" panose="02020603050405020304" pitchFamily="18" charset="0"/>
              </a:rPr>
              <a:t>When the student begins the 2024–25 school year, will they already have their first bachelor’s degree?</a:t>
            </a:r>
            <a:r>
              <a:rPr lang="en-US" sz="2200">
                <a:effectLst/>
                <a:latin typeface="Aptos" panose="020B0004020202020204" pitchFamily="34" charset="0"/>
                <a:ea typeface="Calibri" panose="020F0502020204030204" pitchFamily="34" charset="0"/>
                <a:cs typeface="Times New Roman" panose="02020603050405020304" pitchFamily="18" charset="0"/>
              </a:rPr>
              <a:t> </a:t>
            </a:r>
            <a:r>
              <a:rPr lang="en-US" sz="2200">
                <a:solidFill>
                  <a:srgbClr val="0070C0"/>
                </a:solidFill>
                <a:effectLst/>
                <a:latin typeface="Aptos" panose="020B0004020202020204" pitchFamily="34" charset="0"/>
                <a:ea typeface="Calibri" panose="020F0502020204030204" pitchFamily="34" charset="0"/>
                <a:cs typeface="Times New Roman" panose="02020603050405020304" pitchFamily="18" charset="0"/>
              </a:rPr>
              <a:t>Yes</a:t>
            </a:r>
            <a:endParaRPr lang="en-US" sz="2200" i="1">
              <a:solidFill>
                <a:srgbClr val="0070C0"/>
              </a:solidFill>
              <a:latin typeface="Aptos" panose="020B0004020202020204" pitchFamily="34" charset="0"/>
              <a:cs typeface="Calibri"/>
            </a:endParaRPr>
          </a:p>
        </p:txBody>
      </p:sp>
      <p:pic>
        <p:nvPicPr>
          <p:cNvPr id="10" name="Picture 9" descr="A group of people jumping in the air&#10;&#10;Description automatically generated">
            <a:extLst>
              <a:ext uri="{FF2B5EF4-FFF2-40B4-BE49-F238E27FC236}">
                <a16:creationId xmlns:a16="http://schemas.microsoft.com/office/drawing/2014/main" id="{F664EBF0-52A1-3B43-DA24-739B4F621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0671" y="2078181"/>
            <a:ext cx="4967177" cy="3315855"/>
          </a:xfrm>
          <a:prstGeom prst="rect">
            <a:avLst/>
          </a:prstGeom>
        </p:spPr>
      </p:pic>
      <p:sp>
        <p:nvSpPr>
          <p:cNvPr id="11" name="TextBox 10">
            <a:extLst>
              <a:ext uri="{FF2B5EF4-FFF2-40B4-BE49-F238E27FC236}">
                <a16:creationId xmlns:a16="http://schemas.microsoft.com/office/drawing/2014/main" id="{A9F69617-7461-4C72-799A-6F1B4ACB3C7A}"/>
              </a:ext>
            </a:extLst>
          </p:cNvPr>
          <p:cNvSpPr txBox="1"/>
          <p:nvPr/>
        </p:nvSpPr>
        <p:spPr>
          <a:xfrm>
            <a:off x="6680477" y="5558609"/>
            <a:ext cx="5354505" cy="523220"/>
          </a:xfrm>
          <a:prstGeom prst="rect">
            <a:avLst/>
          </a:prstGeom>
          <a:noFill/>
        </p:spPr>
        <p:txBody>
          <a:bodyPr wrap="square" rtlCol="0">
            <a:spAutoFit/>
          </a:bodyPr>
          <a:lstStyle/>
          <a:p>
            <a:r>
              <a:rPr lang="en-US" sz="1400"/>
              <a:t>Group of students standing and jumping at the fountain in the outdoor courtyard at UConn – Waterbury, April 19, 2022.</a:t>
            </a:r>
          </a:p>
        </p:txBody>
      </p:sp>
    </p:spTree>
    <p:extLst>
      <p:ext uri="{BB962C8B-B14F-4D97-AF65-F5344CB8AC3E}">
        <p14:creationId xmlns:p14="http://schemas.microsoft.com/office/powerpoint/2010/main" val="182841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solidFill>
                    <a:schemeClr val="bg1"/>
                  </a:solidFill>
                </a:rPr>
                <a:t>Determining Dependency Status</a:t>
              </a:r>
            </a:p>
          </p:txBody>
        </p:sp>
      </p:grpSp>
      <p:sp>
        <p:nvSpPr>
          <p:cNvPr id="6" name="TextBox 5">
            <a:extLst>
              <a:ext uri="{FF2B5EF4-FFF2-40B4-BE49-F238E27FC236}">
                <a16:creationId xmlns:a16="http://schemas.microsoft.com/office/drawing/2014/main" id="{A61ECC86-D4EE-91EA-5798-8B2D78985074}"/>
              </a:ext>
            </a:extLst>
          </p:cNvPr>
          <p:cNvSpPr txBox="1"/>
          <p:nvPr/>
        </p:nvSpPr>
        <p:spPr>
          <a:xfrm>
            <a:off x="381000" y="1784518"/>
            <a:ext cx="11551920" cy="830997"/>
          </a:xfrm>
          <a:prstGeom prst="rect">
            <a:avLst/>
          </a:prstGeom>
          <a:noFill/>
        </p:spPr>
        <p:txBody>
          <a:bodyPr wrap="square">
            <a:spAutoFit/>
          </a:bodyPr>
          <a:lstStyle/>
          <a:p>
            <a:pPr marL="0" indent="0">
              <a:buNone/>
            </a:pPr>
            <a:r>
              <a:rPr lang="en-US" sz="2400"/>
              <a:t>The</a:t>
            </a:r>
            <a:r>
              <a:rPr lang="en-US" sz="2400" b="1"/>
              <a:t> </a:t>
            </a:r>
            <a:r>
              <a:rPr lang="en-US" sz="2400"/>
              <a:t>FAFSA will determine if you will be considered a </a:t>
            </a:r>
            <a:r>
              <a:rPr lang="en-US" sz="2400" b="1">
                <a:solidFill>
                  <a:srgbClr val="395CB7"/>
                </a:solidFill>
              </a:rPr>
              <a:t>dependent</a:t>
            </a:r>
            <a:r>
              <a:rPr lang="en-US" sz="2400"/>
              <a:t> student and will be </a:t>
            </a:r>
            <a:r>
              <a:rPr lang="en-US" sz="2400" i="1"/>
              <a:t>required</a:t>
            </a:r>
            <a:r>
              <a:rPr lang="en-US" sz="2400"/>
              <a:t> to provide parental information.</a:t>
            </a:r>
            <a:endParaRPr lang="en-US" sz="2400">
              <a:cs typeface="Calibri"/>
            </a:endParaRPr>
          </a:p>
        </p:txBody>
      </p:sp>
      <p:sp>
        <p:nvSpPr>
          <p:cNvPr id="8" name="TextBox 7">
            <a:extLst>
              <a:ext uri="{FF2B5EF4-FFF2-40B4-BE49-F238E27FC236}">
                <a16:creationId xmlns:a16="http://schemas.microsoft.com/office/drawing/2014/main" id="{7D1A6DE8-D213-E295-1DAD-E22724ED573A}"/>
              </a:ext>
            </a:extLst>
          </p:cNvPr>
          <p:cNvSpPr txBox="1"/>
          <p:nvPr/>
        </p:nvSpPr>
        <p:spPr>
          <a:xfrm>
            <a:off x="381000" y="2936993"/>
            <a:ext cx="11433048" cy="3139321"/>
          </a:xfrm>
          <a:prstGeom prst="rect">
            <a:avLst/>
          </a:prstGeom>
          <a:noFill/>
        </p:spPr>
        <p:txBody>
          <a:bodyPr wrap="square">
            <a:spAutoFit/>
          </a:bodyPr>
          <a:lstStyle/>
          <a:p>
            <a:pPr marL="0" indent="0">
              <a:buNone/>
            </a:pPr>
            <a:r>
              <a:rPr lang="en-US" sz="2200" b="1"/>
              <a:t>Example of some of the questions asked on the </a:t>
            </a:r>
            <a:r>
              <a:rPr lang="en-US" sz="2200" b="1">
                <a:solidFill>
                  <a:srgbClr val="0070C0"/>
                </a:solidFill>
              </a:rPr>
              <a:t>24/25 FAFSA</a:t>
            </a:r>
            <a:r>
              <a:rPr lang="en-US" sz="2200" b="1"/>
              <a:t>:</a:t>
            </a:r>
          </a:p>
          <a:p>
            <a:pPr marL="0" indent="0">
              <a:buNone/>
            </a:pPr>
            <a:endParaRPr lang="en-US" sz="2200" i="1"/>
          </a:p>
          <a:p>
            <a:pPr marL="285750" indent="-285750">
              <a:buFont typeface="Arial" panose="020B0604020202020204" pitchFamily="34" charset="0"/>
              <a:buChar char="•"/>
            </a:pPr>
            <a:r>
              <a:rPr lang="en-US" sz="2200" i="1"/>
              <a:t>What is your date of birth? </a:t>
            </a:r>
            <a:r>
              <a:rPr lang="en-US" sz="2200" i="1">
                <a:solidFill>
                  <a:srgbClr val="0070C0"/>
                </a:solidFill>
              </a:rPr>
              <a:t>(For 24/25 you are an independent student if you were born before 1/1/2001.)</a:t>
            </a:r>
            <a:endParaRPr lang="en-US" sz="2200" i="1">
              <a:solidFill>
                <a:srgbClr val="0070C0"/>
              </a:solidFill>
              <a:cs typeface="Calibri"/>
            </a:endParaRPr>
          </a:p>
          <a:p>
            <a:pPr marL="285750" indent="-285750">
              <a:buFont typeface="Arial" panose="020B0604020202020204" pitchFamily="34" charset="0"/>
              <a:buChar char="•"/>
            </a:pPr>
            <a:r>
              <a:rPr lang="en-US" sz="2200" i="1"/>
              <a:t>When the student begins the 2024-2025 school year, what will their college grade level be? </a:t>
            </a:r>
            <a:r>
              <a:rPr lang="en-US" sz="2200">
                <a:solidFill>
                  <a:srgbClr val="0070C0"/>
                </a:solidFill>
              </a:rPr>
              <a:t>Correct Answer: </a:t>
            </a:r>
            <a:r>
              <a:rPr lang="en-US" sz="2200">
                <a:solidFill>
                  <a:srgbClr val="0070C0"/>
                </a:solidFill>
                <a:effectLst/>
                <a:ea typeface="Calibri" panose="020F0502020204030204" pitchFamily="34" charset="0"/>
              </a:rPr>
              <a:t>Other Undergraduate (Junior Year and Beyond)</a:t>
            </a:r>
          </a:p>
          <a:p>
            <a:pPr marL="285750" indent="-285750">
              <a:buFont typeface="Arial" panose="020B0604020202020204" pitchFamily="34" charset="0"/>
              <a:buChar char="•"/>
            </a:pPr>
            <a:r>
              <a:rPr lang="en-US" sz="2200" i="1"/>
              <a:t>The student has children or other people (excluding their spouse) who live with the student and receive more than half of their support from the student between July 1, 2024, and June 30, 2025? </a:t>
            </a:r>
            <a:r>
              <a:rPr lang="en-US" sz="2200" i="1">
                <a:solidFill>
                  <a:srgbClr val="0070C0"/>
                </a:solidFill>
              </a:rPr>
              <a:t>(Select if this applies.)</a:t>
            </a:r>
          </a:p>
        </p:txBody>
      </p:sp>
    </p:spTree>
    <p:extLst>
      <p:ext uri="{BB962C8B-B14F-4D97-AF65-F5344CB8AC3E}">
        <p14:creationId xmlns:p14="http://schemas.microsoft.com/office/powerpoint/2010/main" val="268286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CEIN Program - Forms of Aid</a:t>
              </a:r>
            </a:p>
          </p:txBody>
        </p:sp>
      </p:grpSp>
      <p:grpSp>
        <p:nvGrpSpPr>
          <p:cNvPr id="5" name="Group 4">
            <a:extLst>
              <a:ext uri="{FF2B5EF4-FFF2-40B4-BE49-F238E27FC236}">
                <a16:creationId xmlns:a16="http://schemas.microsoft.com/office/drawing/2014/main" id="{EB4E045D-E006-FDA1-090F-FB3939B53EE9}"/>
              </a:ext>
            </a:extLst>
          </p:cNvPr>
          <p:cNvGrpSpPr/>
          <p:nvPr/>
        </p:nvGrpSpPr>
        <p:grpSpPr>
          <a:xfrm>
            <a:off x="266824" y="1822868"/>
            <a:ext cx="3163166" cy="1642935"/>
            <a:chOff x="6098" y="1869646"/>
            <a:chExt cx="1822758" cy="1093655"/>
          </a:xfrm>
          <a:solidFill>
            <a:srgbClr val="395CB7"/>
          </a:solidFill>
        </p:grpSpPr>
        <p:sp>
          <p:nvSpPr>
            <p:cNvPr id="20" name="Rectangle: Rounded Corners 19">
              <a:extLst>
                <a:ext uri="{FF2B5EF4-FFF2-40B4-BE49-F238E27FC236}">
                  <a16:creationId xmlns:a16="http://schemas.microsoft.com/office/drawing/2014/main" id="{256898FD-3A04-8AC4-5C7A-BA87D881A2D3}"/>
                </a:ext>
              </a:extLst>
            </p:cNvPr>
            <p:cNvSpPr/>
            <p:nvPr/>
          </p:nvSpPr>
          <p:spPr>
            <a:xfrm>
              <a:off x="6098" y="1869646"/>
              <a:ext cx="1822758" cy="109365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1" name="Rectangle: Rounded Corners 4">
              <a:extLst>
                <a:ext uri="{FF2B5EF4-FFF2-40B4-BE49-F238E27FC236}">
                  <a16:creationId xmlns:a16="http://schemas.microsoft.com/office/drawing/2014/main" id="{F0FFA87D-1D26-BE5C-337C-4D716F31B2AF}"/>
                </a:ext>
              </a:extLst>
            </p:cNvPr>
            <p:cNvSpPr txBox="1"/>
            <p:nvPr/>
          </p:nvSpPr>
          <p:spPr>
            <a:xfrm>
              <a:off x="38130" y="1901678"/>
              <a:ext cx="1758694" cy="10295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rPr>
                <a:t>School of Nursing - Merit Scholarships</a:t>
              </a:r>
            </a:p>
          </p:txBody>
        </p:sp>
      </p:grpSp>
      <p:grpSp>
        <p:nvGrpSpPr>
          <p:cNvPr id="9" name="Group 8">
            <a:extLst>
              <a:ext uri="{FF2B5EF4-FFF2-40B4-BE49-F238E27FC236}">
                <a16:creationId xmlns:a16="http://schemas.microsoft.com/office/drawing/2014/main" id="{125A0D78-986D-E06C-7629-C31E7328D024}"/>
              </a:ext>
            </a:extLst>
          </p:cNvPr>
          <p:cNvGrpSpPr/>
          <p:nvPr/>
        </p:nvGrpSpPr>
        <p:grpSpPr>
          <a:xfrm>
            <a:off x="4544709" y="1868356"/>
            <a:ext cx="3163166" cy="1597191"/>
            <a:chOff x="2557962" y="1869645"/>
            <a:chExt cx="1822758" cy="1093655"/>
          </a:xfrm>
          <a:solidFill>
            <a:srgbClr val="395CB7"/>
          </a:solidFill>
        </p:grpSpPr>
        <p:sp>
          <p:nvSpPr>
            <p:cNvPr id="16" name="Rectangle: Rounded Corners 15">
              <a:extLst>
                <a:ext uri="{FF2B5EF4-FFF2-40B4-BE49-F238E27FC236}">
                  <a16:creationId xmlns:a16="http://schemas.microsoft.com/office/drawing/2014/main" id="{67D03274-FBB4-6943-1D20-8F1DC1C1352F}"/>
                </a:ext>
              </a:extLst>
            </p:cNvPr>
            <p:cNvSpPr/>
            <p:nvPr/>
          </p:nvSpPr>
          <p:spPr>
            <a:xfrm>
              <a:off x="2557962" y="1869645"/>
              <a:ext cx="1822758" cy="109365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7" name="Rectangle: Rounded Corners 8">
              <a:extLst>
                <a:ext uri="{FF2B5EF4-FFF2-40B4-BE49-F238E27FC236}">
                  <a16:creationId xmlns:a16="http://schemas.microsoft.com/office/drawing/2014/main" id="{6E08E2A0-4324-5D65-021C-3A023D3EE9AE}"/>
                </a:ext>
              </a:extLst>
            </p:cNvPr>
            <p:cNvSpPr txBox="1"/>
            <p:nvPr/>
          </p:nvSpPr>
          <p:spPr>
            <a:xfrm>
              <a:off x="2589993" y="1901678"/>
              <a:ext cx="1758694" cy="10295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rPr>
                <a:t>Federal </a:t>
              </a:r>
            </a:p>
            <a:p>
              <a:pPr marL="0" lvl="0" indent="0" algn="ctr" defTabSz="889000" rtl="0">
                <a:lnSpc>
                  <a:spcPct val="90000"/>
                </a:lnSpc>
                <a:spcBef>
                  <a:spcPct val="0"/>
                </a:spcBef>
                <a:spcAft>
                  <a:spcPct val="35000"/>
                </a:spcAft>
                <a:buNone/>
              </a:pPr>
              <a:r>
                <a:rPr lang="en-US" sz="2000" kern="1200">
                  <a:latin typeface="Calibri"/>
                </a:rPr>
                <a:t>Direct Loans</a:t>
              </a:r>
              <a:endParaRPr lang="en-US" sz="2000" kern="1200"/>
            </a:p>
          </p:txBody>
        </p:sp>
      </p:grpSp>
      <p:grpSp>
        <p:nvGrpSpPr>
          <p:cNvPr id="10" name="Group 9">
            <a:extLst>
              <a:ext uri="{FF2B5EF4-FFF2-40B4-BE49-F238E27FC236}">
                <a16:creationId xmlns:a16="http://schemas.microsoft.com/office/drawing/2014/main" id="{E29A490B-AD41-C368-7694-079E56E6E563}"/>
              </a:ext>
            </a:extLst>
          </p:cNvPr>
          <p:cNvGrpSpPr/>
          <p:nvPr/>
        </p:nvGrpSpPr>
        <p:grpSpPr>
          <a:xfrm>
            <a:off x="7887452" y="2461527"/>
            <a:ext cx="652195" cy="611101"/>
            <a:chOff x="4562995" y="2190452"/>
            <a:chExt cx="386424" cy="452044"/>
          </a:xfrm>
          <a:solidFill>
            <a:srgbClr val="C14649"/>
          </a:solidFill>
        </p:grpSpPr>
        <p:sp>
          <p:nvSpPr>
            <p:cNvPr id="14" name="Arrow: Right 13">
              <a:extLst>
                <a:ext uri="{FF2B5EF4-FFF2-40B4-BE49-F238E27FC236}">
                  <a16:creationId xmlns:a16="http://schemas.microsoft.com/office/drawing/2014/main" id="{C6984718-3A8D-671A-0697-D4B09B694A75}"/>
                </a:ext>
              </a:extLst>
            </p:cNvPr>
            <p:cNvSpPr/>
            <p:nvPr/>
          </p:nvSpPr>
          <p:spPr>
            <a:xfrm>
              <a:off x="4562995" y="2190452"/>
              <a:ext cx="386424" cy="45204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5" name="Arrow: Right 10">
              <a:extLst>
                <a:ext uri="{FF2B5EF4-FFF2-40B4-BE49-F238E27FC236}">
                  <a16:creationId xmlns:a16="http://schemas.microsoft.com/office/drawing/2014/main" id="{D1C34B39-6D1F-19A2-CF19-A3A5D7CF0989}"/>
                </a:ext>
              </a:extLst>
            </p:cNvPr>
            <p:cNvSpPr txBox="1"/>
            <p:nvPr/>
          </p:nvSpPr>
          <p:spPr>
            <a:xfrm>
              <a:off x="4562995" y="2280861"/>
              <a:ext cx="270497" cy="271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p:txBody>
        </p:sp>
      </p:grpSp>
      <p:grpSp>
        <p:nvGrpSpPr>
          <p:cNvPr id="11" name="Group 10">
            <a:extLst>
              <a:ext uri="{FF2B5EF4-FFF2-40B4-BE49-F238E27FC236}">
                <a16:creationId xmlns:a16="http://schemas.microsoft.com/office/drawing/2014/main" id="{58D4ED88-74F3-D733-EADD-7A6F7063C88C}"/>
              </a:ext>
            </a:extLst>
          </p:cNvPr>
          <p:cNvGrpSpPr/>
          <p:nvPr/>
        </p:nvGrpSpPr>
        <p:grpSpPr>
          <a:xfrm>
            <a:off x="8719224" y="1845483"/>
            <a:ext cx="3163166" cy="1642935"/>
            <a:chOff x="5109823" y="1869646"/>
            <a:chExt cx="1822758" cy="1093655"/>
          </a:xfrm>
          <a:solidFill>
            <a:srgbClr val="395CB7"/>
          </a:solidFill>
        </p:grpSpPr>
        <p:sp>
          <p:nvSpPr>
            <p:cNvPr id="12" name="Rectangle: Rounded Corners 11">
              <a:extLst>
                <a:ext uri="{FF2B5EF4-FFF2-40B4-BE49-F238E27FC236}">
                  <a16:creationId xmlns:a16="http://schemas.microsoft.com/office/drawing/2014/main" id="{02B01939-9405-5D1E-6936-751AA86F77C8}"/>
                </a:ext>
              </a:extLst>
            </p:cNvPr>
            <p:cNvSpPr/>
            <p:nvPr/>
          </p:nvSpPr>
          <p:spPr>
            <a:xfrm>
              <a:off x="5109823" y="1869646"/>
              <a:ext cx="1822758" cy="1093655"/>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3" name="Rectangle: Rounded Corners 12">
              <a:extLst>
                <a:ext uri="{FF2B5EF4-FFF2-40B4-BE49-F238E27FC236}">
                  <a16:creationId xmlns:a16="http://schemas.microsoft.com/office/drawing/2014/main" id="{EAE115D2-8A5A-4B87-30D1-324CA60A5E7B}"/>
                </a:ext>
              </a:extLst>
            </p:cNvPr>
            <p:cNvSpPr txBox="1"/>
            <p:nvPr/>
          </p:nvSpPr>
          <p:spPr>
            <a:xfrm>
              <a:off x="5141855" y="1901678"/>
              <a:ext cx="1758694" cy="102959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rPr>
                <a:t>Private Alternative Loans</a:t>
              </a:r>
              <a:endParaRPr lang="en-US" sz="2000" kern="1200"/>
            </a:p>
          </p:txBody>
        </p:sp>
      </p:grpSp>
      <p:grpSp>
        <p:nvGrpSpPr>
          <p:cNvPr id="22" name="Group 21">
            <a:extLst>
              <a:ext uri="{FF2B5EF4-FFF2-40B4-BE49-F238E27FC236}">
                <a16:creationId xmlns:a16="http://schemas.microsoft.com/office/drawing/2014/main" id="{B7514312-B55A-4172-0B44-183B41B44843}"/>
              </a:ext>
            </a:extLst>
          </p:cNvPr>
          <p:cNvGrpSpPr/>
          <p:nvPr/>
        </p:nvGrpSpPr>
        <p:grpSpPr>
          <a:xfrm>
            <a:off x="3712937" y="2494756"/>
            <a:ext cx="652195" cy="611101"/>
            <a:chOff x="4562995" y="2190452"/>
            <a:chExt cx="386424" cy="452044"/>
          </a:xfrm>
          <a:solidFill>
            <a:srgbClr val="C14649"/>
          </a:solidFill>
        </p:grpSpPr>
        <p:sp>
          <p:nvSpPr>
            <p:cNvPr id="23" name="Arrow: Right 22">
              <a:extLst>
                <a:ext uri="{FF2B5EF4-FFF2-40B4-BE49-F238E27FC236}">
                  <a16:creationId xmlns:a16="http://schemas.microsoft.com/office/drawing/2014/main" id="{C9FD5BC2-8222-7FC6-1D19-A452E3B96C37}"/>
                </a:ext>
              </a:extLst>
            </p:cNvPr>
            <p:cNvSpPr/>
            <p:nvPr/>
          </p:nvSpPr>
          <p:spPr>
            <a:xfrm>
              <a:off x="4562995" y="2190452"/>
              <a:ext cx="386424" cy="452044"/>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4" name="Arrow: Right 10">
              <a:extLst>
                <a:ext uri="{FF2B5EF4-FFF2-40B4-BE49-F238E27FC236}">
                  <a16:creationId xmlns:a16="http://schemas.microsoft.com/office/drawing/2014/main" id="{EDC8695C-2C07-0A62-782D-01D06231B222}"/>
                </a:ext>
              </a:extLst>
            </p:cNvPr>
            <p:cNvSpPr txBox="1"/>
            <p:nvPr/>
          </p:nvSpPr>
          <p:spPr>
            <a:xfrm>
              <a:off x="4562995" y="2280861"/>
              <a:ext cx="270497" cy="27122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p:txBody>
        </p:sp>
      </p:grpSp>
      <p:pic>
        <p:nvPicPr>
          <p:cNvPr id="27" name="Picture 26" descr="A group of women sitting on a blanket in a grassy area&#10;&#10;Description automatically generated">
            <a:extLst>
              <a:ext uri="{FF2B5EF4-FFF2-40B4-BE49-F238E27FC236}">
                <a16:creationId xmlns:a16="http://schemas.microsoft.com/office/drawing/2014/main" id="{0DC20DE2-6936-41DB-DDB6-587FB39BFF07}"/>
              </a:ext>
            </a:extLst>
          </p:cNvPr>
          <p:cNvPicPr>
            <a:picLocks noChangeAspect="1"/>
          </p:cNvPicPr>
          <p:nvPr/>
        </p:nvPicPr>
        <p:blipFill>
          <a:blip r:embed="rId3">
            <a:extLst>
              <a:ext uri="{28A0092B-C50C-407E-A947-70E740481C1C}">
                <a14:useLocalDpi xmlns:a14="http://schemas.microsoft.com/office/drawing/2010/main" val="0"/>
              </a:ext>
            </a:extLst>
          </a:blip>
          <a:srcRect t="13468" b="28215"/>
          <a:stretch/>
        </p:blipFill>
        <p:spPr>
          <a:xfrm>
            <a:off x="2449910" y="3687489"/>
            <a:ext cx="6834980" cy="2657281"/>
          </a:xfrm>
          <a:prstGeom prst="rect">
            <a:avLst/>
          </a:prstGeom>
        </p:spPr>
      </p:pic>
      <p:sp>
        <p:nvSpPr>
          <p:cNvPr id="28" name="TextBox 27">
            <a:extLst>
              <a:ext uri="{FF2B5EF4-FFF2-40B4-BE49-F238E27FC236}">
                <a16:creationId xmlns:a16="http://schemas.microsoft.com/office/drawing/2014/main" id="{C2B33750-4099-4063-BE43-DD579CB7F02E}"/>
              </a:ext>
            </a:extLst>
          </p:cNvPr>
          <p:cNvSpPr txBox="1"/>
          <p:nvPr/>
        </p:nvSpPr>
        <p:spPr>
          <a:xfrm>
            <a:off x="2175812" y="6418864"/>
            <a:ext cx="7383175" cy="307777"/>
          </a:xfrm>
          <a:prstGeom prst="rect">
            <a:avLst/>
          </a:prstGeom>
          <a:noFill/>
        </p:spPr>
        <p:txBody>
          <a:bodyPr wrap="none" rtlCol="0">
            <a:spAutoFit/>
          </a:bodyPr>
          <a:lstStyle/>
          <a:p>
            <a:r>
              <a:rPr lang="en-US" sz="1400"/>
              <a:t>Group of students outdoors in the courtyard waving, at UConn – Waterbury,  on April 10, 2024.</a:t>
            </a:r>
          </a:p>
        </p:txBody>
      </p:sp>
    </p:spTree>
    <p:extLst>
      <p:ext uri="{BB962C8B-B14F-4D97-AF65-F5344CB8AC3E}">
        <p14:creationId xmlns:p14="http://schemas.microsoft.com/office/powerpoint/2010/main" val="1773325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2">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Undergraduate Loans at a Glance</a:t>
              </a:r>
            </a:p>
          </p:txBody>
        </p:sp>
      </p:grpSp>
      <p:graphicFrame>
        <p:nvGraphicFramePr>
          <p:cNvPr id="6" name="Table 5">
            <a:extLst>
              <a:ext uri="{FF2B5EF4-FFF2-40B4-BE49-F238E27FC236}">
                <a16:creationId xmlns:a16="http://schemas.microsoft.com/office/drawing/2014/main" id="{186AD4C4-1C21-9FC9-B48E-666B31E6D706}"/>
              </a:ext>
            </a:extLst>
          </p:cNvPr>
          <p:cNvGraphicFramePr>
            <a:graphicFrameLocks noGrp="1"/>
          </p:cNvGraphicFramePr>
          <p:nvPr>
            <p:extLst>
              <p:ext uri="{D42A27DB-BD31-4B8C-83A1-F6EECF244321}">
                <p14:modId xmlns:p14="http://schemas.microsoft.com/office/powerpoint/2010/main" val="2514334720"/>
              </p:ext>
            </p:extLst>
          </p:nvPr>
        </p:nvGraphicFramePr>
        <p:xfrm>
          <a:off x="1691640" y="1326548"/>
          <a:ext cx="8282936" cy="4846390"/>
        </p:xfrm>
        <a:graphic>
          <a:graphicData uri="http://schemas.openxmlformats.org/drawingml/2006/table">
            <a:tbl>
              <a:tblPr firstRow="1" bandRow="1">
                <a:tableStyleId>{5C22544A-7EE6-4342-B048-85BDC9FD1C3A}</a:tableStyleId>
              </a:tblPr>
              <a:tblGrid>
                <a:gridCol w="1797513">
                  <a:extLst>
                    <a:ext uri="{9D8B030D-6E8A-4147-A177-3AD203B41FA5}">
                      <a16:colId xmlns:a16="http://schemas.microsoft.com/office/drawing/2014/main" val="20000"/>
                    </a:ext>
                  </a:extLst>
                </a:gridCol>
                <a:gridCol w="1644966">
                  <a:extLst>
                    <a:ext uri="{9D8B030D-6E8A-4147-A177-3AD203B41FA5}">
                      <a16:colId xmlns:a16="http://schemas.microsoft.com/office/drawing/2014/main" val="20001"/>
                    </a:ext>
                  </a:extLst>
                </a:gridCol>
                <a:gridCol w="1171143">
                  <a:extLst>
                    <a:ext uri="{9D8B030D-6E8A-4147-A177-3AD203B41FA5}">
                      <a16:colId xmlns:a16="http://schemas.microsoft.com/office/drawing/2014/main" val="20002"/>
                    </a:ext>
                  </a:extLst>
                </a:gridCol>
                <a:gridCol w="2074087">
                  <a:extLst>
                    <a:ext uri="{9D8B030D-6E8A-4147-A177-3AD203B41FA5}">
                      <a16:colId xmlns:a16="http://schemas.microsoft.com/office/drawing/2014/main" val="20003"/>
                    </a:ext>
                  </a:extLst>
                </a:gridCol>
                <a:gridCol w="1595227">
                  <a:extLst>
                    <a:ext uri="{9D8B030D-6E8A-4147-A177-3AD203B41FA5}">
                      <a16:colId xmlns:a16="http://schemas.microsoft.com/office/drawing/2014/main" val="20004"/>
                    </a:ext>
                  </a:extLst>
                </a:gridCol>
              </a:tblGrid>
              <a:tr h="821535">
                <a:tc>
                  <a:txBody>
                    <a:bodyPr/>
                    <a:lstStyle/>
                    <a:p>
                      <a:pPr algn="ctr"/>
                      <a:r>
                        <a:rPr lang="en-US" sz="1600">
                          <a:solidFill>
                            <a:schemeClr val="bg1"/>
                          </a:solidFill>
                        </a:rPr>
                        <a:t>Loan</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5CB7"/>
                    </a:solidFill>
                  </a:tcPr>
                </a:tc>
                <a:tc>
                  <a:txBody>
                    <a:bodyPr/>
                    <a:lstStyle/>
                    <a:p>
                      <a:pPr algn="ctr"/>
                      <a:r>
                        <a:rPr lang="en-US" sz="1600">
                          <a:solidFill>
                            <a:schemeClr val="bg1"/>
                          </a:solidFill>
                        </a:rPr>
                        <a:t>Borrower</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5CB7"/>
                    </a:solidFill>
                  </a:tcPr>
                </a:tc>
                <a:tc>
                  <a:txBody>
                    <a:bodyPr/>
                    <a:lstStyle/>
                    <a:p>
                      <a:pPr algn="ctr"/>
                      <a:r>
                        <a:rPr lang="en-US" sz="1600">
                          <a:solidFill>
                            <a:schemeClr val="bg1"/>
                          </a:solidFill>
                        </a:rPr>
                        <a:t>Credit</a:t>
                      </a:r>
                      <a:r>
                        <a:rPr lang="en-US" sz="1600" baseline="0">
                          <a:solidFill>
                            <a:schemeClr val="bg1"/>
                          </a:solidFill>
                        </a:rPr>
                        <a:t> Check Required?</a:t>
                      </a:r>
                      <a:endParaRPr lang="en-US" sz="1600">
                        <a:solidFill>
                          <a:schemeClr val="bg1"/>
                        </a:solidFill>
                      </a:endParaRP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5CB7"/>
                    </a:solidFill>
                  </a:tcPr>
                </a:tc>
                <a:tc>
                  <a:txBody>
                    <a:bodyPr/>
                    <a:lstStyle/>
                    <a:p>
                      <a:pPr algn="ctr"/>
                      <a:r>
                        <a:rPr lang="en-US" sz="1600">
                          <a:solidFill>
                            <a:schemeClr val="bg1"/>
                          </a:solidFill>
                        </a:rPr>
                        <a:t>Interest Rate</a:t>
                      </a:r>
                    </a:p>
                    <a:p>
                      <a:pPr algn="ctr"/>
                      <a:r>
                        <a:rPr lang="en-US" sz="1600">
                          <a:solidFill>
                            <a:schemeClr val="bg1"/>
                          </a:solidFill>
                        </a:rPr>
                        <a:t>As of</a:t>
                      </a:r>
                    </a:p>
                    <a:p>
                      <a:pPr algn="ctr"/>
                      <a:r>
                        <a:rPr lang="en-US" sz="1600">
                          <a:solidFill>
                            <a:schemeClr val="bg1"/>
                          </a:solidFill>
                        </a:rPr>
                        <a:t>7/1/24*</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5CB7"/>
                    </a:solidFill>
                  </a:tcPr>
                </a:tc>
                <a:tc>
                  <a:txBody>
                    <a:bodyPr/>
                    <a:lstStyle/>
                    <a:p>
                      <a:pPr algn="ctr"/>
                      <a:r>
                        <a:rPr lang="en-US" sz="1600">
                          <a:solidFill>
                            <a:schemeClr val="bg1"/>
                          </a:solidFill>
                        </a:rPr>
                        <a:t>Repayment Begins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95CB7"/>
                    </a:solidFill>
                  </a:tcPr>
                </a:tc>
                <a:extLst>
                  <a:ext uri="{0D108BD9-81ED-4DB2-BD59-A6C34878D82A}">
                    <a16:rowId xmlns:a16="http://schemas.microsoft.com/office/drawing/2014/main" val="10000"/>
                  </a:ext>
                </a:extLst>
              </a:tr>
              <a:tr h="821535">
                <a:tc>
                  <a:txBody>
                    <a:bodyPr/>
                    <a:lstStyle/>
                    <a:p>
                      <a:pPr algn="ctr"/>
                      <a:r>
                        <a:rPr lang="en-US" sz="1600"/>
                        <a:t>Federal Direct Subsidized</a:t>
                      </a:r>
                    </a:p>
                    <a:p>
                      <a:pPr algn="ctr"/>
                      <a:r>
                        <a:rPr lang="en-US" sz="1600"/>
                        <a:t>Loan</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Students with financial need</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No</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a:solidFill>
                            <a:schemeClr val="dk1"/>
                          </a:solidFill>
                          <a:effectLst/>
                          <a:latin typeface="+mn-lt"/>
                          <a:ea typeface="+mn-ea"/>
                          <a:cs typeface="+mn-cs"/>
                        </a:rPr>
                        <a:t>6.53% </a:t>
                      </a:r>
                      <a:endParaRPr lang="en-US" sz="1600" u="none"/>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Six months after </a:t>
                      </a:r>
                      <a:r>
                        <a:rPr lang="en-US" sz="1600" baseline="0"/>
                        <a:t>graduation</a:t>
                      </a:r>
                      <a:endParaRPr lang="en-US" sz="1600"/>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21535">
                <a:tc>
                  <a:txBody>
                    <a:bodyPr/>
                    <a:lstStyle/>
                    <a:p>
                      <a:pPr algn="ctr"/>
                      <a:r>
                        <a:rPr lang="en-US" sz="1600"/>
                        <a:t>Federal Direct Unsubsidized</a:t>
                      </a:r>
                    </a:p>
                    <a:p>
                      <a:pPr algn="ctr"/>
                      <a:r>
                        <a:rPr lang="en-US" sz="1600"/>
                        <a:t>Loan</a:t>
                      </a:r>
                    </a:p>
                  </a:txBody>
                  <a:tcPr marT="45727" marB="4572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Students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No</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a:solidFill>
                            <a:schemeClr val="dk1"/>
                          </a:solidFill>
                          <a:effectLst/>
                          <a:latin typeface="+mn-lt"/>
                          <a:ea typeface="+mn-ea"/>
                          <a:cs typeface="+mn-cs"/>
                        </a:rPr>
                        <a:t>6.53% </a:t>
                      </a:r>
                      <a:endParaRPr lang="en-US" sz="1600" u="none"/>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Six months after </a:t>
                      </a:r>
                      <a:r>
                        <a:rPr lang="en-US" sz="1600" baseline="0"/>
                        <a:t>graduation</a:t>
                      </a:r>
                      <a:endParaRPr lang="en-US" sz="1600"/>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64948">
                <a:tc>
                  <a:txBody>
                    <a:bodyPr/>
                    <a:lstStyle/>
                    <a:p>
                      <a:pPr algn="ctr"/>
                      <a:r>
                        <a:rPr lang="en-US" sz="1600"/>
                        <a:t>Federal Direct </a:t>
                      </a:r>
                      <a:r>
                        <a:rPr lang="en-US" sz="1600" b="1">
                          <a:solidFill>
                            <a:srgbClr val="395CB7"/>
                          </a:solidFill>
                        </a:rPr>
                        <a:t>Parent</a:t>
                      </a:r>
                      <a:r>
                        <a:rPr lang="en-US" sz="1600"/>
                        <a:t> PLUS Loans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Parents of </a:t>
                      </a:r>
                      <a:r>
                        <a:rPr lang="en-US" sz="1600" b="1">
                          <a:solidFill>
                            <a:srgbClr val="395CB7"/>
                          </a:solidFill>
                        </a:rPr>
                        <a:t>Dependent</a:t>
                      </a:r>
                      <a:r>
                        <a:rPr lang="en-US" sz="1600"/>
                        <a:t> Students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Yes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a:solidFill>
                            <a:schemeClr val="dk1"/>
                          </a:solidFill>
                          <a:effectLst/>
                          <a:latin typeface="+mn-lt"/>
                          <a:ea typeface="+mn-ea"/>
                          <a:cs typeface="+mn-cs"/>
                        </a:rPr>
                        <a:t>9.08% </a:t>
                      </a:r>
                      <a:endParaRPr lang="en-US" sz="1600" u="none"/>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Sixty</a:t>
                      </a:r>
                      <a:r>
                        <a:rPr lang="en-US" sz="1600" baseline="0"/>
                        <a:t> days after second disbursement unless deferred</a:t>
                      </a:r>
                      <a:endParaRPr lang="en-US" sz="1600"/>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308362">
                <a:tc>
                  <a:txBody>
                    <a:bodyPr/>
                    <a:lstStyle/>
                    <a:p>
                      <a:pPr algn="ctr"/>
                      <a:r>
                        <a:rPr lang="en-US" sz="1600"/>
                        <a:t>Private</a:t>
                      </a:r>
                      <a:r>
                        <a:rPr lang="en-US" sz="1600" baseline="0"/>
                        <a:t>/Alternative Loans</a:t>
                      </a:r>
                      <a:endParaRPr lang="en-US" sz="1600"/>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Students </a:t>
                      </a:r>
                    </a:p>
                    <a:p>
                      <a:pPr lvl="0" algn="ctr">
                        <a:buNone/>
                      </a:pPr>
                      <a:r>
                        <a:rPr lang="en-US" sz="1600"/>
                        <a:t>(Some may need a creditworthy cosigner.)</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Yes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u="none"/>
                        <a:t>Variable or fixed; usually depends on borrower and cosigner credit scores</a:t>
                      </a:r>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t>Varies by loan</a:t>
                      </a:r>
                      <a:r>
                        <a:rPr lang="en-US" sz="1600" baseline="0"/>
                        <a:t> product</a:t>
                      </a:r>
                      <a:endParaRPr lang="en-US" sz="1600"/>
                    </a:p>
                  </a:txBody>
                  <a:tcPr marT="45727" marB="457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6A97553D-891D-C29B-4945-C807138343D9}"/>
              </a:ext>
            </a:extLst>
          </p:cNvPr>
          <p:cNvSpPr txBox="1"/>
          <p:nvPr/>
        </p:nvSpPr>
        <p:spPr>
          <a:xfrm>
            <a:off x="3414692" y="6356486"/>
            <a:ext cx="4418967" cy="307777"/>
          </a:xfrm>
          <a:prstGeom prst="rect">
            <a:avLst/>
          </a:prstGeom>
          <a:noFill/>
        </p:spPr>
        <p:txBody>
          <a:bodyPr wrap="none" rtlCol="0">
            <a:spAutoFit/>
          </a:bodyPr>
          <a:lstStyle/>
          <a:p>
            <a:r>
              <a:rPr lang="en-US" sz="1400">
                <a:solidFill>
                  <a:srgbClr val="0070C0"/>
                </a:solidFill>
              </a:rPr>
              <a:t>* Interest rates subject to change effective July 1, 2025.</a:t>
            </a:r>
            <a:endParaRPr lang="en-US"/>
          </a:p>
        </p:txBody>
      </p:sp>
    </p:spTree>
    <p:extLst>
      <p:ext uri="{BB962C8B-B14F-4D97-AF65-F5344CB8AC3E}">
        <p14:creationId xmlns:p14="http://schemas.microsoft.com/office/powerpoint/2010/main" val="2841630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stone building with a sign&#10;&#10;Description automatically generated">
            <a:extLst>
              <a:ext uri="{FF2B5EF4-FFF2-40B4-BE49-F238E27FC236}">
                <a16:creationId xmlns:a16="http://schemas.microsoft.com/office/drawing/2014/main" id="{5C7A19E8-BE9F-6808-8A9D-B44C8EAA8F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8468" y="2798618"/>
            <a:ext cx="5216227" cy="3482109"/>
          </a:xfrm>
          <a:prstGeom prst="rect">
            <a:avLst/>
          </a:prstGeom>
        </p:spPr>
      </p:pic>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381000" y="86765"/>
              <a:ext cx="109728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Federal Direct Student Loans per Semester</a:t>
              </a:r>
            </a:p>
          </p:txBody>
        </p:sp>
      </p:grpSp>
      <p:graphicFrame>
        <p:nvGraphicFramePr>
          <p:cNvPr id="8" name="Table 7">
            <a:extLst>
              <a:ext uri="{FF2B5EF4-FFF2-40B4-BE49-F238E27FC236}">
                <a16:creationId xmlns:a16="http://schemas.microsoft.com/office/drawing/2014/main" id="{20C05D02-BA17-EF89-F755-736A2DB61505}"/>
              </a:ext>
            </a:extLst>
          </p:cNvPr>
          <p:cNvGraphicFramePr>
            <a:graphicFrameLocks noGrp="1"/>
          </p:cNvGraphicFramePr>
          <p:nvPr>
            <p:extLst>
              <p:ext uri="{D42A27DB-BD31-4B8C-83A1-F6EECF244321}">
                <p14:modId xmlns:p14="http://schemas.microsoft.com/office/powerpoint/2010/main" val="1719461013"/>
              </p:ext>
            </p:extLst>
          </p:nvPr>
        </p:nvGraphicFramePr>
        <p:xfrm>
          <a:off x="381000" y="1578741"/>
          <a:ext cx="7205472" cy="2612539"/>
        </p:xfrm>
        <a:graphic>
          <a:graphicData uri="http://schemas.openxmlformats.org/drawingml/2006/table">
            <a:tbl>
              <a:tblPr firstRow="1" bandRow="1">
                <a:tableStyleId>{5C22544A-7EE6-4342-B048-85BDC9FD1C3A}</a:tableStyleId>
              </a:tblPr>
              <a:tblGrid>
                <a:gridCol w="1773936">
                  <a:extLst>
                    <a:ext uri="{9D8B030D-6E8A-4147-A177-3AD203B41FA5}">
                      <a16:colId xmlns:a16="http://schemas.microsoft.com/office/drawing/2014/main" val="3659501956"/>
                    </a:ext>
                  </a:extLst>
                </a:gridCol>
                <a:gridCol w="2679192">
                  <a:extLst>
                    <a:ext uri="{9D8B030D-6E8A-4147-A177-3AD203B41FA5}">
                      <a16:colId xmlns:a16="http://schemas.microsoft.com/office/drawing/2014/main" val="2972900566"/>
                    </a:ext>
                  </a:extLst>
                </a:gridCol>
                <a:gridCol w="2752344">
                  <a:extLst>
                    <a:ext uri="{9D8B030D-6E8A-4147-A177-3AD203B41FA5}">
                      <a16:colId xmlns:a16="http://schemas.microsoft.com/office/drawing/2014/main" val="3132200537"/>
                    </a:ext>
                  </a:extLst>
                </a:gridCol>
              </a:tblGrid>
              <a:tr h="1197864">
                <a:tc>
                  <a:txBody>
                    <a:bodyPr/>
                    <a:lstStyle/>
                    <a:p>
                      <a:pPr algn="l"/>
                      <a:r>
                        <a:rPr lang="en-US" sz="2000"/>
                        <a:t>Semester</a:t>
                      </a:r>
                    </a:p>
                  </a:txBody>
                  <a:tcPr anchor="ctr">
                    <a:solidFill>
                      <a:srgbClr val="395CB7"/>
                    </a:solidFill>
                  </a:tcPr>
                </a:tc>
                <a:tc>
                  <a:txBody>
                    <a:bodyPr/>
                    <a:lstStyle/>
                    <a:p>
                      <a:pPr algn="ctr"/>
                      <a:r>
                        <a:rPr lang="en-US" sz="2000">
                          <a:solidFill>
                            <a:srgbClr val="36D8F8"/>
                          </a:solidFill>
                        </a:rPr>
                        <a:t>Dependent</a:t>
                      </a:r>
                      <a:r>
                        <a:rPr lang="en-US" sz="2000"/>
                        <a:t> Student Federal Direct </a:t>
                      </a:r>
                      <a:r>
                        <a:rPr lang="en-US" sz="2000" baseline="0"/>
                        <a:t>Loans </a:t>
                      </a:r>
                    </a:p>
                  </a:txBody>
                  <a:tcPr anchor="ctr">
                    <a:solidFill>
                      <a:srgbClr val="395CB7"/>
                    </a:solidFill>
                  </a:tcPr>
                </a:tc>
                <a:tc>
                  <a:txBody>
                    <a:bodyPr/>
                    <a:lstStyle/>
                    <a:p>
                      <a:pPr lvl="0" algn="ctr">
                        <a:buNone/>
                      </a:pPr>
                      <a:r>
                        <a:rPr lang="en-US" sz="2000" b="1" i="0" u="none" strike="noStrike" noProof="0">
                          <a:solidFill>
                            <a:srgbClr val="2CF444"/>
                          </a:solidFill>
                          <a:latin typeface="Calibri"/>
                        </a:rPr>
                        <a:t>Independent </a:t>
                      </a:r>
                      <a:r>
                        <a:rPr lang="en-US" sz="2000" b="1" i="0" u="none" strike="noStrike" noProof="0">
                          <a:solidFill>
                            <a:schemeClr val="bg1"/>
                          </a:solidFill>
                          <a:latin typeface="Calibri"/>
                        </a:rPr>
                        <a:t>Student </a:t>
                      </a:r>
                      <a:r>
                        <a:rPr lang="en-US" sz="2000" b="1" i="0" u="none" strike="noStrike" noProof="0">
                          <a:solidFill>
                            <a:srgbClr val="FFFFFF"/>
                          </a:solidFill>
                          <a:latin typeface="Calibri"/>
                        </a:rPr>
                        <a:t>Federal Direct Loans</a:t>
                      </a:r>
                      <a:endParaRPr lang="en-US" b="1" i="0" u="none" strike="noStrike" noProof="0">
                        <a:solidFill>
                          <a:srgbClr val="FFFFFF"/>
                        </a:solidFill>
                        <a:latin typeface="Calibri"/>
                      </a:endParaRPr>
                    </a:p>
                  </a:txBody>
                  <a:tcPr anchor="ctr">
                    <a:solidFill>
                      <a:srgbClr val="395CB7"/>
                    </a:solidFill>
                  </a:tcPr>
                </a:tc>
                <a:extLst>
                  <a:ext uri="{0D108BD9-81ED-4DB2-BD59-A6C34878D82A}">
                    <a16:rowId xmlns:a16="http://schemas.microsoft.com/office/drawing/2014/main" val="3554032624"/>
                  </a:ext>
                </a:extLst>
              </a:tr>
              <a:tr h="4947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a:t>Spring</a:t>
                      </a:r>
                      <a:endParaRPr lang="en-US" sz="2000" b="1"/>
                    </a:p>
                  </a:txBody>
                  <a:tcPr/>
                </a:tc>
                <a:tc>
                  <a:txBody>
                    <a:bodyPr/>
                    <a:lstStyle/>
                    <a:p>
                      <a:pPr algn="ctr"/>
                      <a:r>
                        <a:rPr lang="en-US" sz="2000"/>
                        <a:t>$3,750</a:t>
                      </a:r>
                    </a:p>
                  </a:txBody>
                  <a:tcPr/>
                </a:tc>
                <a:tc>
                  <a:txBody>
                    <a:bodyPr/>
                    <a:lstStyle/>
                    <a:p>
                      <a:pPr algn="ctr"/>
                      <a:r>
                        <a:rPr lang="en-US" sz="2000"/>
                        <a:t>$6,250</a:t>
                      </a:r>
                    </a:p>
                  </a:txBody>
                  <a:tcPr/>
                </a:tc>
                <a:extLst>
                  <a:ext uri="{0D108BD9-81ED-4DB2-BD59-A6C34878D82A}">
                    <a16:rowId xmlns:a16="http://schemas.microsoft.com/office/drawing/2014/main" val="3699462359"/>
                  </a:ext>
                </a:extLst>
              </a:tr>
              <a:tr h="471754">
                <a:tc>
                  <a:txBody>
                    <a:bodyPr/>
                    <a:lstStyle/>
                    <a:p>
                      <a:pPr lvl="0" algn="l">
                        <a:buNone/>
                      </a:pPr>
                      <a:r>
                        <a:rPr lang="en-US" sz="2000" b="1"/>
                        <a:t>Summer</a:t>
                      </a:r>
                    </a:p>
                  </a:txBody>
                  <a:tcPr/>
                </a:tc>
                <a:tc>
                  <a:txBody>
                    <a:bodyPr/>
                    <a:lstStyle/>
                    <a:p>
                      <a:pPr lvl="0" algn="ctr">
                        <a:buNone/>
                      </a:pPr>
                      <a:r>
                        <a:rPr lang="en-US" sz="2000"/>
                        <a:t>$3,750</a:t>
                      </a:r>
                    </a:p>
                  </a:txBody>
                  <a:tcPr/>
                </a:tc>
                <a:tc>
                  <a:txBody>
                    <a:bodyPr/>
                    <a:lstStyle/>
                    <a:p>
                      <a:pPr lvl="0" algn="ctr">
                        <a:buNone/>
                      </a:pPr>
                      <a:r>
                        <a:rPr lang="en-US" sz="2000"/>
                        <a:t>$6,250</a:t>
                      </a:r>
                    </a:p>
                  </a:txBody>
                  <a:tcPr/>
                </a:tc>
                <a:extLst>
                  <a:ext uri="{0D108BD9-81ED-4DB2-BD59-A6C34878D82A}">
                    <a16:rowId xmlns:a16="http://schemas.microsoft.com/office/drawing/2014/main" val="2404935877"/>
                  </a:ext>
                </a:extLst>
              </a:tr>
              <a:tr h="4481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a:t>Fall</a:t>
                      </a:r>
                    </a:p>
                  </a:txBody>
                  <a:tcPr/>
                </a:tc>
                <a:tc>
                  <a:txBody>
                    <a:bodyPr/>
                    <a:lstStyle/>
                    <a:p>
                      <a:pPr algn="ctr"/>
                      <a:r>
                        <a:rPr lang="en-US" sz="2000"/>
                        <a:t>$4,688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$7,813</a:t>
                      </a:r>
                    </a:p>
                  </a:txBody>
                  <a:tcPr/>
                </a:tc>
                <a:extLst>
                  <a:ext uri="{0D108BD9-81ED-4DB2-BD59-A6C34878D82A}">
                    <a16:rowId xmlns:a16="http://schemas.microsoft.com/office/drawing/2014/main" val="3028758682"/>
                  </a:ext>
                </a:extLst>
              </a:tr>
            </a:tbl>
          </a:graphicData>
        </a:graphic>
      </p:graphicFrame>
      <p:sp>
        <p:nvSpPr>
          <p:cNvPr id="7" name="TextBox 6">
            <a:extLst>
              <a:ext uri="{FF2B5EF4-FFF2-40B4-BE49-F238E27FC236}">
                <a16:creationId xmlns:a16="http://schemas.microsoft.com/office/drawing/2014/main" id="{FD8895BD-839F-BA08-D225-B05505C7BD52}"/>
              </a:ext>
            </a:extLst>
          </p:cNvPr>
          <p:cNvSpPr txBox="1"/>
          <p:nvPr/>
        </p:nvSpPr>
        <p:spPr>
          <a:xfrm>
            <a:off x="6638468" y="6376394"/>
            <a:ext cx="3252750" cy="307777"/>
          </a:xfrm>
          <a:prstGeom prst="rect">
            <a:avLst/>
          </a:prstGeom>
          <a:noFill/>
        </p:spPr>
        <p:txBody>
          <a:bodyPr wrap="none" rtlCol="0">
            <a:spAutoFit/>
          </a:bodyPr>
          <a:lstStyle/>
          <a:p>
            <a:r>
              <a:rPr lang="en-US" sz="1400"/>
              <a:t>Welcome Center at UConn - Avery Point</a:t>
            </a:r>
          </a:p>
        </p:txBody>
      </p:sp>
    </p:spTree>
    <p:extLst>
      <p:ext uri="{BB962C8B-B14F-4D97-AF65-F5344CB8AC3E}">
        <p14:creationId xmlns:p14="http://schemas.microsoft.com/office/powerpoint/2010/main" val="255121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eople walking on a sidewalk&#10;&#10;Description automatically generated">
            <a:extLst>
              <a:ext uri="{FF2B5EF4-FFF2-40B4-BE49-F238E27FC236}">
                <a16:creationId xmlns:a16="http://schemas.microsoft.com/office/drawing/2014/main" id="{6C78DEED-7AEF-F8B0-C909-2798AB65E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85" y="2041236"/>
            <a:ext cx="5980845" cy="3987230"/>
          </a:xfrm>
          <a:prstGeom prst="rect">
            <a:avLst/>
          </a:prstGeom>
        </p:spPr>
      </p:pic>
      <p:grpSp>
        <p:nvGrpSpPr>
          <p:cNvPr id="2" name="Group 1">
            <a:extLst>
              <a:ext uri="{FF2B5EF4-FFF2-40B4-BE49-F238E27FC236}">
                <a16:creationId xmlns:a16="http://schemas.microsoft.com/office/drawing/2014/main" id="{E0493BBB-1FC5-8D02-242E-A26062425B06}"/>
              </a:ext>
            </a:extLst>
          </p:cNvPr>
          <p:cNvGrpSpPr/>
          <p:nvPr/>
        </p:nvGrpSpPr>
        <p:grpSpPr>
          <a:xfrm>
            <a:off x="0" y="0"/>
            <a:ext cx="12192000" cy="1143000"/>
            <a:chOff x="0" y="0"/>
            <a:chExt cx="12192000" cy="1316531"/>
          </a:xfrm>
        </p:grpSpPr>
        <p:pic>
          <p:nvPicPr>
            <p:cNvPr id="3" name="Picture 2" descr="A diagram of a student services&#10;&#10;Description automatically generated">
              <a:extLst>
                <a:ext uri="{FF2B5EF4-FFF2-40B4-BE49-F238E27FC236}">
                  <a16:creationId xmlns:a16="http://schemas.microsoft.com/office/drawing/2014/main" id="{BF9F3289-0583-4159-93E6-A4A93641D7CC}"/>
                </a:ext>
              </a:extLst>
            </p:cNvPr>
            <p:cNvPicPr>
              <a:picLocks noChangeAspect="1"/>
            </p:cNvPicPr>
            <p:nvPr/>
          </p:nvPicPr>
          <p:blipFill rotWithShape="1">
            <a:blip r:embed="rId3">
              <a:extLst>
                <a:ext uri="{28A0092B-C50C-407E-A947-70E740481C1C}">
                  <a14:useLocalDpi xmlns:a14="http://schemas.microsoft.com/office/drawing/2010/main" val="0"/>
                </a:ext>
              </a:extLst>
            </a:blip>
            <a:srcRect l="-2" r="3" b="94315"/>
            <a:stretch/>
          </p:blipFill>
          <p:spPr>
            <a:xfrm>
              <a:off x="0" y="0"/>
              <a:ext cx="12192000" cy="1316531"/>
            </a:xfrm>
            <a:prstGeom prst="rect">
              <a:avLst/>
            </a:prstGeom>
            <a:noFill/>
          </p:spPr>
        </p:pic>
        <p:sp>
          <p:nvSpPr>
            <p:cNvPr id="4" name="Title 1">
              <a:extLst>
                <a:ext uri="{FF2B5EF4-FFF2-40B4-BE49-F238E27FC236}">
                  <a16:creationId xmlns:a16="http://schemas.microsoft.com/office/drawing/2014/main" id="{5614619A-3CB9-B55C-7B11-7AD959412620}"/>
                </a:ext>
              </a:extLst>
            </p:cNvPr>
            <p:cNvSpPr txBox="1">
              <a:spLocks/>
            </p:cNvSpPr>
            <p:nvPr/>
          </p:nvSpPr>
          <p:spPr>
            <a:xfrm>
              <a:off x="84841" y="86765"/>
              <a:ext cx="1210715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Undergraduate Aggregate Federal Direct Loan Limits</a:t>
              </a:r>
            </a:p>
          </p:txBody>
        </p:sp>
      </p:grpSp>
      <p:graphicFrame>
        <p:nvGraphicFramePr>
          <p:cNvPr id="5" name="Table 4">
            <a:extLst>
              <a:ext uri="{FF2B5EF4-FFF2-40B4-BE49-F238E27FC236}">
                <a16:creationId xmlns:a16="http://schemas.microsoft.com/office/drawing/2014/main" id="{D4F43B2B-DE92-98F6-0E2C-DE7EA6009AF6}"/>
              </a:ext>
            </a:extLst>
          </p:cNvPr>
          <p:cNvGraphicFramePr>
            <a:graphicFrameLocks noGrp="1"/>
          </p:cNvGraphicFramePr>
          <p:nvPr>
            <p:extLst>
              <p:ext uri="{D42A27DB-BD31-4B8C-83A1-F6EECF244321}">
                <p14:modId xmlns:p14="http://schemas.microsoft.com/office/powerpoint/2010/main" val="814514433"/>
              </p:ext>
            </p:extLst>
          </p:nvPr>
        </p:nvGraphicFramePr>
        <p:xfrm>
          <a:off x="437965" y="2488540"/>
          <a:ext cx="6306676" cy="2913207"/>
        </p:xfrm>
        <a:graphic>
          <a:graphicData uri="http://schemas.openxmlformats.org/drawingml/2006/table">
            <a:tbl>
              <a:tblPr firstRow="1" bandRow="1">
                <a:tableStyleId>{5C22544A-7EE6-4342-B048-85BDC9FD1C3A}</a:tableStyleId>
              </a:tblPr>
              <a:tblGrid>
                <a:gridCol w="1861095">
                  <a:extLst>
                    <a:ext uri="{9D8B030D-6E8A-4147-A177-3AD203B41FA5}">
                      <a16:colId xmlns:a16="http://schemas.microsoft.com/office/drawing/2014/main" val="3383768425"/>
                    </a:ext>
                  </a:extLst>
                </a:gridCol>
                <a:gridCol w="2202094">
                  <a:extLst>
                    <a:ext uri="{9D8B030D-6E8A-4147-A177-3AD203B41FA5}">
                      <a16:colId xmlns:a16="http://schemas.microsoft.com/office/drawing/2014/main" val="983413524"/>
                    </a:ext>
                  </a:extLst>
                </a:gridCol>
                <a:gridCol w="2243487">
                  <a:extLst>
                    <a:ext uri="{9D8B030D-6E8A-4147-A177-3AD203B41FA5}">
                      <a16:colId xmlns:a16="http://schemas.microsoft.com/office/drawing/2014/main" val="257596837"/>
                    </a:ext>
                  </a:extLst>
                </a:gridCol>
              </a:tblGrid>
              <a:tr h="1182060">
                <a:tc>
                  <a:txBody>
                    <a:bodyPr/>
                    <a:lstStyle/>
                    <a:p>
                      <a:pPr algn="ctr"/>
                      <a:r>
                        <a:rPr lang="en-US" sz="2000"/>
                        <a:t>Student Status</a:t>
                      </a:r>
                    </a:p>
                  </a:txBody>
                  <a:tcPr anchor="ctr">
                    <a:solidFill>
                      <a:srgbClr val="395CB7"/>
                    </a:solidFill>
                  </a:tcPr>
                </a:tc>
                <a:tc>
                  <a:txBody>
                    <a:bodyPr/>
                    <a:lstStyle/>
                    <a:p>
                      <a:pPr algn="ctr"/>
                      <a:r>
                        <a:rPr lang="en-US" sz="2000"/>
                        <a:t>Federal Direct Subsidized</a:t>
                      </a:r>
                      <a:r>
                        <a:rPr lang="en-US" sz="2000" baseline="0"/>
                        <a:t> Loan Limit</a:t>
                      </a:r>
                      <a:endParaRPr lang="en-US" sz="2000"/>
                    </a:p>
                  </a:txBody>
                  <a:tcPr anchor="ctr">
                    <a:solidFill>
                      <a:srgbClr val="395CB7"/>
                    </a:solidFill>
                  </a:tcPr>
                </a:tc>
                <a:tc>
                  <a:txBody>
                    <a:bodyPr/>
                    <a:lstStyle/>
                    <a:p>
                      <a:pPr lvl="0" algn="ctr">
                        <a:buNone/>
                      </a:pPr>
                      <a:r>
                        <a:rPr lang="en-US" sz="2000"/>
                        <a:t>Total Loan Limit</a:t>
                      </a:r>
                    </a:p>
                  </a:txBody>
                  <a:tcPr anchor="ctr">
                    <a:solidFill>
                      <a:srgbClr val="395CB7"/>
                    </a:solidFill>
                  </a:tcPr>
                </a:tc>
                <a:extLst>
                  <a:ext uri="{0D108BD9-81ED-4DB2-BD59-A6C34878D82A}">
                    <a16:rowId xmlns:a16="http://schemas.microsoft.com/office/drawing/2014/main" val="1078158908"/>
                  </a:ext>
                </a:extLst>
              </a:tr>
              <a:tr h="823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0B0F0"/>
                          </a:solidFill>
                        </a:rPr>
                        <a:t>Dependent</a:t>
                      </a:r>
                      <a:r>
                        <a:rPr lang="en-US" sz="2000" baseline="0"/>
                        <a:t> Undergraduate</a:t>
                      </a:r>
                      <a:endParaRPr lang="en-US" sz="2000"/>
                    </a:p>
                  </a:txBody>
                  <a:tcPr anchor="ctr"/>
                </a:tc>
                <a:tc>
                  <a:txBody>
                    <a:bodyPr/>
                    <a:lstStyle/>
                    <a:p>
                      <a:pPr algn="ctr"/>
                      <a:r>
                        <a:rPr lang="en-US" sz="2000"/>
                        <a:t>$23,000</a:t>
                      </a:r>
                    </a:p>
                  </a:txBody>
                  <a:tcPr anchor="ctr"/>
                </a:tc>
                <a:tc>
                  <a:txBody>
                    <a:bodyPr/>
                    <a:lstStyle/>
                    <a:p>
                      <a:pPr algn="ctr"/>
                      <a:r>
                        <a:rPr lang="en-US" sz="2000"/>
                        <a:t>$31,000</a:t>
                      </a:r>
                    </a:p>
                  </a:txBody>
                  <a:tcPr anchor="ctr"/>
                </a:tc>
                <a:extLst>
                  <a:ext uri="{0D108BD9-81ED-4DB2-BD59-A6C34878D82A}">
                    <a16:rowId xmlns:a16="http://schemas.microsoft.com/office/drawing/2014/main" val="3832076373"/>
                  </a:ext>
                </a:extLst>
              </a:tr>
              <a:tr h="907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2CF444"/>
                          </a:solidFill>
                        </a:rPr>
                        <a:t>Independent</a:t>
                      </a:r>
                      <a:r>
                        <a:rPr lang="en-US" sz="2000" baseline="0"/>
                        <a:t> Undergraduate</a:t>
                      </a:r>
                      <a:endParaRPr lang="en-US" sz="2000"/>
                    </a:p>
                  </a:txBody>
                  <a:tcPr anchor="ctr"/>
                </a:tc>
                <a:tc>
                  <a:txBody>
                    <a:bodyPr/>
                    <a:lstStyle/>
                    <a:p>
                      <a:pPr algn="ctr"/>
                      <a:r>
                        <a:rPr lang="en-US" sz="2000"/>
                        <a:t>$23,000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$57,500</a:t>
                      </a:r>
                    </a:p>
                  </a:txBody>
                  <a:tcPr anchor="ctr"/>
                </a:tc>
                <a:extLst>
                  <a:ext uri="{0D108BD9-81ED-4DB2-BD59-A6C34878D82A}">
                    <a16:rowId xmlns:a16="http://schemas.microsoft.com/office/drawing/2014/main" val="389336310"/>
                  </a:ext>
                </a:extLst>
              </a:tr>
            </a:tbl>
          </a:graphicData>
        </a:graphic>
      </p:graphicFrame>
      <p:sp>
        <p:nvSpPr>
          <p:cNvPr id="10" name="TextBox 9">
            <a:extLst>
              <a:ext uri="{FF2B5EF4-FFF2-40B4-BE49-F238E27FC236}">
                <a16:creationId xmlns:a16="http://schemas.microsoft.com/office/drawing/2014/main" id="{A4D82101-0676-7E6B-5262-BD1DDF17E6AA}"/>
              </a:ext>
            </a:extLst>
          </p:cNvPr>
          <p:cNvSpPr txBox="1"/>
          <p:nvPr/>
        </p:nvSpPr>
        <p:spPr>
          <a:xfrm>
            <a:off x="5747735" y="6167993"/>
            <a:ext cx="6232732" cy="307777"/>
          </a:xfrm>
          <a:prstGeom prst="rect">
            <a:avLst/>
          </a:prstGeom>
          <a:noFill/>
        </p:spPr>
        <p:txBody>
          <a:bodyPr wrap="none" rtlCol="0">
            <a:spAutoFit/>
          </a:bodyPr>
          <a:lstStyle/>
          <a:p>
            <a:r>
              <a:rPr lang="en-US" sz="1400"/>
              <a:t>Students walk across UConn – Storrs amongst the fall foliage on Oct. 24, 2023.</a:t>
            </a:r>
          </a:p>
        </p:txBody>
      </p:sp>
    </p:spTree>
    <p:extLst>
      <p:ext uri="{BB962C8B-B14F-4D97-AF65-F5344CB8AC3E}">
        <p14:creationId xmlns:p14="http://schemas.microsoft.com/office/powerpoint/2010/main" val="8055061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5ED6CDF621EE4FA430EAE647CCB800" ma:contentTypeVersion="15" ma:contentTypeDescription="Create a new document." ma:contentTypeScope="" ma:versionID="f460be36d26eecdb9383b6919e1d9e47">
  <xsd:schema xmlns:xsd="http://www.w3.org/2001/XMLSchema" xmlns:xs="http://www.w3.org/2001/XMLSchema" xmlns:p="http://schemas.microsoft.com/office/2006/metadata/properties" xmlns:ns2="54b6f9e6-612c-4dd4-8154-69d76a68c468" xmlns:ns3="e57faef6-f9b1-4b19-b4d3-f77e4657c20c" targetNamespace="http://schemas.microsoft.com/office/2006/metadata/properties" ma:root="true" ma:fieldsID="62f9a1963caf0ddd99f06747068a3f46" ns2:_="" ns3:_="">
    <xsd:import namespace="54b6f9e6-612c-4dd4-8154-69d76a68c468"/>
    <xsd:import namespace="e57faef6-f9b1-4b19-b4d3-f77e4657c20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b6f9e6-612c-4dd4-8154-69d76a68c4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7faef6-f9b1-4b19-b4d3-f77e4657c20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b6dd471-32f8-4a04-bcfd-524f494034fb}" ma:internalName="TaxCatchAll" ma:showField="CatchAllData" ma:web="e57faef6-f9b1-4b19-b4d3-f77e4657c2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57faef6-f9b1-4b19-b4d3-f77e4657c20c" xsi:nil="true"/>
    <lcf76f155ced4ddcb4097134ff3c332f xmlns="54b6f9e6-612c-4dd4-8154-69d76a68c46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A2AB1D-0831-47E2-976D-546050136B4C}">
  <ds:schemaRefs>
    <ds:schemaRef ds:uri="54b6f9e6-612c-4dd4-8154-69d76a68c468"/>
    <ds:schemaRef ds:uri="e57faef6-f9b1-4b19-b4d3-f77e4657c2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FCB4E4A-EFE8-4695-9528-5E8376DB7E95}">
  <ds:schemaRefs>
    <ds:schemaRef ds:uri="54b6f9e6-612c-4dd4-8154-69d76a68c468"/>
    <ds:schemaRef ds:uri="6473cb05-2973-4678-9ef4-7086a0484fc8"/>
    <ds:schemaRef ds:uri="a658d92a-df03-432a-932c-bfaac9926ae3"/>
    <ds:schemaRef ds:uri="e57faef6-f9b1-4b19-b4d3-f77e4657c20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4528280-DCFD-4D43-9CF3-39181CB6A3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34</Slides>
  <Notes>19</Notes>
  <HiddenSlides>0</HiddenSlide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Office Theme</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Agenda</vt:lpstr>
      <vt:lpstr>Agenda</vt:lpstr>
      <vt:lpstr>Agenda</vt:lpstr>
      <vt:lpstr>Agenda</vt:lpstr>
      <vt:lpstr>Agenda</vt:lpstr>
      <vt:lpstr>Agenda</vt:lpstr>
      <vt:lpstr>Agenda</vt:lpstr>
      <vt:lpstr>Agenda</vt:lpstr>
      <vt:lpstr>Agenda</vt:lpstr>
      <vt:lpstr>Agenda</vt:lpstr>
      <vt:lpstr>PowerPoint Presentation</vt:lpstr>
      <vt:lpstr>Agenda</vt:lpstr>
      <vt:lpstr>Agenda</vt:lpstr>
      <vt:lpstr>Agenda</vt:lpstr>
      <vt:lpstr>Agenda</vt:lpstr>
      <vt:lpstr>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Roston, Caitlin</dc:creator>
  <cp:revision>1</cp:revision>
  <dcterms:created xsi:type="dcterms:W3CDTF">2024-09-17T16:42:12Z</dcterms:created>
  <dcterms:modified xsi:type="dcterms:W3CDTF">2024-10-09T15:39:20Z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0x010100D35ED6CDF621EE4FA430EAE647CCB800</vt:lpwstr>
  </property>
  <property fmtid="{D5CDD505-2E9C-101B-9397-08002B2CF9AE}" pid="3" name="MediaServiceImageTags">
    <vt:lpwstr/>
  </property>
</Properties>
</file>